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8" r:id="rId4"/>
    <p:sldId id="345" r:id="rId5"/>
    <p:sldId id="277" r:id="rId6"/>
    <p:sldId id="280" r:id="rId7"/>
    <p:sldId id="281" r:id="rId8"/>
    <p:sldId id="313" r:id="rId9"/>
    <p:sldId id="315" r:id="rId10"/>
    <p:sldId id="292" r:id="rId11"/>
    <p:sldId id="291" r:id="rId12"/>
    <p:sldId id="314" r:id="rId13"/>
    <p:sldId id="316" r:id="rId14"/>
    <p:sldId id="319" r:id="rId15"/>
    <p:sldId id="321" r:id="rId16"/>
    <p:sldId id="322" r:id="rId17"/>
    <p:sldId id="320" r:id="rId18"/>
    <p:sldId id="323" r:id="rId19"/>
    <p:sldId id="348" r:id="rId20"/>
    <p:sldId id="317" r:id="rId21"/>
    <p:sldId id="325" r:id="rId22"/>
    <p:sldId id="326" r:id="rId23"/>
    <p:sldId id="342" r:id="rId24"/>
    <p:sldId id="360" r:id="rId25"/>
    <p:sldId id="330" r:id="rId26"/>
    <p:sldId id="324" r:id="rId27"/>
    <p:sldId id="328" r:id="rId28"/>
    <p:sldId id="329" r:id="rId29"/>
    <p:sldId id="349" r:id="rId30"/>
    <p:sldId id="298" r:id="rId31"/>
    <p:sldId id="318" r:id="rId32"/>
    <p:sldId id="335" r:id="rId33"/>
    <p:sldId id="337" r:id="rId34"/>
    <p:sldId id="338" r:id="rId35"/>
    <p:sldId id="334" r:id="rId36"/>
    <p:sldId id="340" r:id="rId37"/>
    <p:sldId id="341" r:id="rId38"/>
    <p:sldId id="339" r:id="rId39"/>
    <p:sldId id="343" r:id="rId40"/>
    <p:sldId id="344" r:id="rId41"/>
    <p:sldId id="346" r:id="rId42"/>
    <p:sldId id="359" r:id="rId43"/>
    <p:sldId id="353" r:id="rId44"/>
    <p:sldId id="354" r:id="rId45"/>
    <p:sldId id="356" r:id="rId46"/>
    <p:sldId id="357" r:id="rId47"/>
    <p:sldId id="355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3" autoAdjust="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02FA4-FFB0-460A-ABF4-9FD4665D0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091FC-05F1-4006-8DD9-8EA314FF4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87BD1-D2FB-4BB5-8DDE-B0DB3F45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2FFB2E-B4CD-4E51-A9F2-311E935E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6E549-D32B-4681-B89C-BC4B67A0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47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1194C-E9DC-4798-A336-91C11AF2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87A327-EB89-4250-83BB-561A6CAC9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C1C3C7-063C-4598-A189-20352E21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95D0DB-C644-44A4-8E7E-A08C0A4C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DD144C-D6BE-4034-9B2D-CEB8DDC5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92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78427E-C4E6-4E45-9621-01AF10E9E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F02394-24F7-4EDB-A4C4-96B6D89D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9B776F-F16E-41BB-9668-FFD353EF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48AE67-97FD-4EAA-884C-9E702E58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0D64BF-D150-465B-BB17-FCA56F40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33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4E9CE-FF28-4EDF-A8D9-16DBCCFA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3E9536-C6D8-4020-97DB-9A496D9B9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596DE0-5A82-452B-96CB-67CC813A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B4BCB-7634-4419-BEE8-3057BDF7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F3AE11-672D-4864-B749-2DC31453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74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E08A7-17DB-43D2-AF20-789D2207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C4D5D4-E7D2-45BE-8F53-216695303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9C49C9-BE42-43A7-B81D-D9248491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0EE96-37C6-4458-B66E-93C9E284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7A865B-C463-4836-85CA-82D449EA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21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0BBF9-5A04-4A3C-B6A1-96963E1F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D81392-2A9D-4702-AB2D-3BD8CBEF2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1CE21E-6B00-47F7-BCD2-F10AB783C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185B9E-19DD-4D15-B862-9CBF70F1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F1443C-7065-43FB-8B8B-D77F5CED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153BCA-4454-4D4B-92E3-B6771DFC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6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709F5-0F77-4F8E-8756-7709331B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8497F1-6ACB-4FA7-87E3-E0D8E2D45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E0A345-A61F-4853-BA68-81E3B6A01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DA51D5-B977-49A7-8019-7F743ACC7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F9BB89-A634-48F0-81FF-E908C56FE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3687AF-07C8-4F62-9E3E-5DE41102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3202F4-19AB-4C2D-9FCF-ECF7CFC0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20B7DE-8A47-42F7-A76E-B2EC9C17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72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50E504-A2D0-48DC-9DD2-E45353FF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4EB6AF-DCD9-4CB3-BD4E-CD5555888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ABE89F-D337-4D1D-B5AB-07CE6F95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39AEF9-86D3-45DE-97FF-9EE01204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41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F09C0C-6BC5-4765-BB6B-DE0CCF1B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555E34-C08A-4880-AF2A-349D6A9C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7FE9BA-545E-43B6-BBD9-79B4010E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73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336D2-1F40-46EE-9C96-CE2EAF62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1AC7FF-1791-4682-8C2F-E5AE09494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5B4934-7E47-4638-99B5-A4A750B36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9990BE-2917-42D0-A5C5-965EAB02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6070B9-8F7E-4483-A419-6FA93CB3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743EB8-CE7B-4E0D-8129-FFCB6D14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33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0B29A-F25F-4733-B7F9-D65B52C9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DCA008-0F53-42D2-9E1A-F6D9AAEBC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3F0E30-3D96-41A8-B6CA-78343015C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43C221-3D44-4EBE-99A5-BF97C453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2EF68A-A152-4A72-9C66-5CE24215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CDE607-4F6D-48C9-ADBA-CAEFC8A2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2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F65AA2-1EEF-4C11-930B-C4416963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8ECCE5-99D1-482B-BEA1-47ED327CA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D7FEC0-1417-4101-8176-E26BF6E39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C73B-88A6-4153-A6B2-513F280B51C2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E2FA79-276F-41C5-9963-2969AEF36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4D8FA6-BE03-40A3-8AF1-D1C1C3A32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1E05-9A23-4522-9F23-E1AD0C003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75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D8763-A2F3-47FF-9819-088AC680C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4080"/>
            <a:ext cx="9144000" cy="261588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Anti-fascism in the British and Irish Isles: National Variations in Opposition to the Far Right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CCD489-489C-4D45-AB13-512BEEEBA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53882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Jeremy Tranmer</a:t>
            </a:r>
          </a:p>
          <a:p>
            <a:r>
              <a:rPr lang="fr-FR" dirty="0"/>
              <a:t>Université de Lorraine/IDEA</a:t>
            </a:r>
          </a:p>
        </p:txBody>
      </p:sp>
    </p:spTree>
    <p:extLst>
      <p:ext uri="{BB962C8B-B14F-4D97-AF65-F5344CB8AC3E}">
        <p14:creationId xmlns:p14="http://schemas.microsoft.com/office/powerpoint/2010/main" val="378550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D6E57-DC9F-436E-9BB0-97BDAB00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88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Anti-</a:t>
            </a:r>
            <a:r>
              <a:rPr lang="fr-FR" sz="2800" dirty="0" err="1">
                <a:latin typeface="+mn-lt"/>
              </a:rPr>
              <a:t>fascism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C2377C-6ABD-467D-BF3D-76544271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5557519"/>
          </a:xfrm>
        </p:spPr>
        <p:txBody>
          <a:bodyPr>
            <a:noAutofit/>
          </a:bodyPr>
          <a:lstStyle/>
          <a:p>
            <a:pPr algn="just"/>
            <a:endParaRPr lang="fr-FR" sz="1800" dirty="0"/>
          </a:p>
          <a:p>
            <a:pPr algn="just"/>
            <a:r>
              <a:rPr lang="fr-FR" sz="2000" dirty="0"/>
              <a:t>BIRCHALL Sean, </a:t>
            </a:r>
            <a:r>
              <a:rPr lang="fr-FR" sz="2000" i="1" dirty="0" err="1"/>
              <a:t>Beating</a:t>
            </a:r>
            <a:r>
              <a:rPr lang="fr-FR" sz="2000" i="1" dirty="0"/>
              <a:t> The </a:t>
            </a:r>
            <a:r>
              <a:rPr lang="fr-FR" sz="2000" i="1" dirty="0" err="1"/>
              <a:t>Fascists</a:t>
            </a:r>
            <a:r>
              <a:rPr lang="fr-FR" sz="2000" i="1" dirty="0"/>
              <a:t>. The </a:t>
            </a:r>
            <a:r>
              <a:rPr lang="fr-FR" sz="2000" i="1" dirty="0" err="1"/>
              <a:t>Untold</a:t>
            </a:r>
            <a:r>
              <a:rPr lang="fr-FR" sz="2000" i="1" dirty="0"/>
              <a:t> Story of Anti-</a:t>
            </a:r>
            <a:r>
              <a:rPr lang="fr-FR" sz="2000" i="1" dirty="0" err="1"/>
              <a:t>Fascist</a:t>
            </a:r>
            <a:r>
              <a:rPr lang="fr-FR" sz="2000" i="1" dirty="0"/>
              <a:t> Action</a:t>
            </a:r>
            <a:r>
              <a:rPr lang="fr-FR" sz="2000" dirty="0"/>
              <a:t>, London: Freedom </a:t>
            </a:r>
            <a:r>
              <a:rPr lang="fr-FR" sz="2000" dirty="0" err="1"/>
              <a:t>Press</a:t>
            </a:r>
            <a:r>
              <a:rPr lang="fr-FR" sz="2000" dirty="0"/>
              <a:t>, 2010. </a:t>
            </a:r>
          </a:p>
          <a:p>
            <a:pPr algn="just"/>
            <a:r>
              <a:rPr lang="fr-FR" sz="2000" dirty="0"/>
              <a:t>COPSEY Nigel, </a:t>
            </a:r>
            <a:r>
              <a:rPr lang="fr-FR" sz="2000" i="1" dirty="0"/>
              <a:t>Anti-</a:t>
            </a:r>
            <a:r>
              <a:rPr lang="fr-FR" sz="2000" i="1" dirty="0" err="1"/>
              <a:t>Fascism</a:t>
            </a:r>
            <a:r>
              <a:rPr lang="fr-FR" sz="2000" i="1" dirty="0"/>
              <a:t> in </a:t>
            </a:r>
            <a:r>
              <a:rPr lang="fr-FR" sz="2000" i="1" dirty="0" err="1"/>
              <a:t>Britain</a:t>
            </a:r>
            <a:r>
              <a:rPr lang="fr-FR" sz="2000" dirty="0"/>
              <a:t>, London: </a:t>
            </a:r>
            <a:r>
              <a:rPr lang="fr-FR" sz="2000" dirty="0" err="1"/>
              <a:t>Palgrave</a:t>
            </a:r>
            <a:r>
              <a:rPr lang="fr-FR" sz="2000" dirty="0"/>
              <a:t>, 2000. </a:t>
            </a:r>
          </a:p>
          <a:p>
            <a:pPr algn="just"/>
            <a:r>
              <a:rPr lang="fr-FR" sz="2000" dirty="0"/>
              <a:t>HANN Dave and TILZEY Steve, </a:t>
            </a:r>
            <a:r>
              <a:rPr lang="fr-FR" sz="2000" i="1" dirty="0"/>
              <a:t>No </a:t>
            </a:r>
            <a:r>
              <a:rPr lang="fr-FR" sz="2000" i="1" dirty="0" err="1"/>
              <a:t>Retreat</a:t>
            </a:r>
            <a:r>
              <a:rPr lang="fr-FR" sz="2000" i="1" dirty="0"/>
              <a:t>. The Secret </a:t>
            </a:r>
            <a:r>
              <a:rPr lang="fr-FR" sz="2000" i="1" dirty="0" err="1"/>
              <a:t>War</a:t>
            </a:r>
            <a:r>
              <a:rPr lang="fr-FR" sz="2000" i="1" dirty="0"/>
              <a:t> </a:t>
            </a:r>
            <a:r>
              <a:rPr lang="fr-FR" sz="2000" i="1" dirty="0" err="1"/>
              <a:t>Between</a:t>
            </a:r>
            <a:r>
              <a:rPr lang="fr-FR" sz="2000" i="1" dirty="0"/>
              <a:t> </a:t>
            </a:r>
            <a:r>
              <a:rPr lang="fr-FR" sz="2000" i="1" dirty="0" err="1"/>
              <a:t>Britain’s</a:t>
            </a:r>
            <a:r>
              <a:rPr lang="fr-FR" sz="2000" i="1" dirty="0"/>
              <a:t> Anti-</a:t>
            </a:r>
            <a:r>
              <a:rPr lang="fr-FR" sz="2000" i="1" dirty="0" err="1"/>
              <a:t>Fascists</a:t>
            </a:r>
            <a:r>
              <a:rPr lang="fr-FR" sz="2000" i="1" dirty="0"/>
              <a:t> and the Far Right</a:t>
            </a:r>
            <a:r>
              <a:rPr lang="fr-FR" sz="2000" dirty="0"/>
              <a:t>, </a:t>
            </a:r>
            <a:r>
              <a:rPr lang="fr-FR" sz="2000" dirty="0" err="1"/>
              <a:t>Lytham</a:t>
            </a:r>
            <a:r>
              <a:rPr lang="fr-FR" sz="2000" dirty="0"/>
              <a:t>: Milo Books, 2003. </a:t>
            </a:r>
          </a:p>
          <a:p>
            <a:pPr algn="just"/>
            <a:r>
              <a:rPr lang="en-US" sz="2000" dirty="0"/>
              <a:t>RENTON David, </a:t>
            </a:r>
            <a:r>
              <a:rPr lang="en-US" sz="2000" i="1" dirty="0"/>
              <a:t>Never Again: Rock Against Racism and the Anti-Nazi League 1976-1982</a:t>
            </a:r>
            <a:r>
              <a:rPr lang="en-US" sz="2000" dirty="0"/>
              <a:t>, Abingdon: Routledge, 2018. </a:t>
            </a:r>
          </a:p>
          <a:p>
            <a:pPr algn="just"/>
            <a:r>
              <a:rPr lang="fr-FR" sz="2000" dirty="0"/>
              <a:t>TESTA M., </a:t>
            </a:r>
            <a:r>
              <a:rPr lang="en-US" sz="2000" dirty="0"/>
              <a:t>“</a:t>
            </a:r>
            <a:r>
              <a:rPr lang="fr-FR" sz="2000" dirty="0"/>
              <a:t>‘A Good Deal of </a:t>
            </a:r>
            <a:r>
              <a:rPr lang="fr-FR" sz="2000" dirty="0" err="1"/>
              <a:t>Disorder</a:t>
            </a:r>
            <a:r>
              <a:rPr lang="fr-FR" sz="2000" dirty="0"/>
              <a:t>’ or The </a:t>
            </a:r>
            <a:r>
              <a:rPr lang="fr-FR" sz="2000" dirty="0" err="1"/>
              <a:t>Anarchists</a:t>
            </a:r>
            <a:r>
              <a:rPr lang="fr-FR" sz="2000" dirty="0"/>
              <a:t> &amp; Anti-</a:t>
            </a:r>
            <a:r>
              <a:rPr lang="fr-FR" sz="2000" dirty="0" err="1"/>
              <a:t>Fascism</a:t>
            </a:r>
            <a:r>
              <a:rPr lang="fr-FR" sz="2000" dirty="0"/>
              <a:t> in the UK</a:t>
            </a:r>
            <a:r>
              <a:rPr lang="en-US" sz="2000" dirty="0"/>
              <a:t>”</a:t>
            </a:r>
            <a:r>
              <a:rPr lang="fr-FR" sz="2000" dirty="0"/>
              <a:t>, </a:t>
            </a:r>
            <a:r>
              <a:rPr lang="fr-FR" sz="2000" i="1" dirty="0" err="1"/>
              <a:t>Anarchist</a:t>
            </a:r>
            <a:r>
              <a:rPr lang="fr-FR" sz="2000" i="1" dirty="0"/>
              <a:t> </a:t>
            </a:r>
            <a:r>
              <a:rPr lang="fr-FR" sz="2000" i="1" dirty="0" err="1"/>
              <a:t>Studies</a:t>
            </a:r>
            <a:r>
              <a:rPr lang="fr-FR" sz="2000" dirty="0"/>
              <a:t>, 25(2), 2017, 9-25.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en-US" sz="2000" dirty="0"/>
              <a:t>ARLOW Jonathan, “Antifa without fascism: the reasons behind the anti-fascist movement in Ireland”, </a:t>
            </a:r>
            <a:r>
              <a:rPr lang="en-US" sz="2000" i="1" dirty="0"/>
              <a:t>Irish Political Studies</a:t>
            </a:r>
            <a:r>
              <a:rPr lang="en-US" sz="2000" dirty="0"/>
              <a:t>, Volume 35, 2020 – Issue 1, p. 115-137. </a:t>
            </a:r>
            <a:endParaRPr lang="fr-FR" sz="2000" dirty="0"/>
          </a:p>
          <a:p>
            <a:pPr algn="just"/>
            <a:r>
              <a:rPr lang="fr-FR" sz="2000" dirty="0"/>
              <a:t>O’REILLY Bernardo, </a:t>
            </a:r>
            <a:r>
              <a:rPr lang="fr-FR" sz="2000" i="1" dirty="0" err="1"/>
              <a:t>Undertones</a:t>
            </a:r>
            <a:r>
              <a:rPr lang="fr-FR" sz="2000" i="1" dirty="0"/>
              <a:t>. Anti-</a:t>
            </a:r>
            <a:r>
              <a:rPr lang="fr-FR" sz="2000" i="1" dirty="0" err="1"/>
              <a:t>fascism</a:t>
            </a:r>
            <a:r>
              <a:rPr lang="fr-FR" sz="2000" i="1" dirty="0"/>
              <a:t> and the Far Right in Ireland 1945-2012</a:t>
            </a:r>
            <a:r>
              <a:rPr lang="fr-FR" sz="2000" dirty="0"/>
              <a:t>, Dublin: AFA Ireland, 2012.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200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4C644-0396-4C12-AAF5-CA8694F2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Transnational aspects of anti-</a:t>
            </a:r>
            <a:r>
              <a:rPr lang="fr-FR" sz="2800" dirty="0" err="1">
                <a:latin typeface="+mn-lt"/>
              </a:rPr>
              <a:t>fascism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8BDE14-D0CE-4DEB-90B0-46E37682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62585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fr-FR" sz="3800" dirty="0"/>
          </a:p>
          <a:p>
            <a:pPr algn="just"/>
            <a:r>
              <a:rPr lang="fr-FR" sz="3800" dirty="0"/>
              <a:t>BREKEN Kasper, COPSEY Nigel and FEATHERSTONE David, </a:t>
            </a:r>
            <a:r>
              <a:rPr lang="fr-FR" sz="3800" i="1" dirty="0"/>
              <a:t>Anti-</a:t>
            </a:r>
            <a:r>
              <a:rPr lang="fr-FR" sz="3800" i="1" dirty="0" err="1"/>
              <a:t>fascism</a:t>
            </a:r>
            <a:r>
              <a:rPr lang="fr-FR" sz="3800" i="1" dirty="0"/>
              <a:t> in a Global Perspective</a:t>
            </a:r>
            <a:r>
              <a:rPr lang="fr-FR" sz="3800" dirty="0"/>
              <a:t>, </a:t>
            </a:r>
            <a:r>
              <a:rPr lang="fr-FR" sz="3800" dirty="0" err="1"/>
              <a:t>Abingdon</a:t>
            </a:r>
            <a:r>
              <a:rPr lang="fr-FR" sz="3800" dirty="0"/>
              <a:t>: Routledge, 2021. </a:t>
            </a:r>
          </a:p>
          <a:p>
            <a:pPr algn="just"/>
            <a:r>
              <a:rPr lang="fr-FR" sz="3800" dirty="0"/>
              <a:t>COPSEY Nigel,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“Crossing Borders: Anti-Fascist Action (UK) and Transnational Anti-Fascist Militancy in the 1990s”</a:t>
            </a:r>
            <a:r>
              <a:rPr lang="fr-FR" sz="3800" dirty="0"/>
              <a:t>, </a:t>
            </a:r>
            <a:r>
              <a:rPr lang="fr-FR" sz="3800" i="1" dirty="0" err="1"/>
              <a:t>Contemporary</a:t>
            </a:r>
            <a:r>
              <a:rPr lang="fr-FR" sz="3800" i="1" dirty="0"/>
              <a:t> </a:t>
            </a:r>
            <a:r>
              <a:rPr lang="fr-FR" sz="3800" i="1" dirty="0" err="1"/>
              <a:t>European</a:t>
            </a:r>
            <a:r>
              <a:rPr lang="fr-FR" sz="3800" i="1" dirty="0"/>
              <a:t> </a:t>
            </a:r>
            <a:r>
              <a:rPr lang="fr-FR" sz="3800" i="1" dirty="0" err="1"/>
              <a:t>History</a:t>
            </a:r>
            <a:r>
              <a:rPr lang="fr-FR" sz="3800" dirty="0"/>
              <a:t>, Vol. 25, </a:t>
            </a:r>
            <a:r>
              <a:rPr lang="fr-FR" sz="3800" dirty="0" err="1"/>
              <a:t>Special</a:t>
            </a:r>
            <a:r>
              <a:rPr lang="fr-FR" sz="3800" dirty="0"/>
              <a:t> Issue 4, </a:t>
            </a:r>
            <a:r>
              <a:rPr lang="fr-FR" sz="3800" dirty="0" err="1"/>
              <a:t>November</a:t>
            </a:r>
            <a:r>
              <a:rPr lang="fr-FR" sz="3800" dirty="0"/>
              <a:t> 2016, p. 707-727.   </a:t>
            </a:r>
          </a:p>
          <a:p>
            <a:pPr algn="just"/>
            <a:r>
              <a:rPr lang="fr-FR" sz="3800" dirty="0"/>
              <a:t>GORDON Daniel A., </a:t>
            </a:r>
            <a:r>
              <a:rPr lang="en-US" sz="3800" dirty="0"/>
              <a:t>“French and British Anti-Racists Since the 1960s: A </a:t>
            </a:r>
            <a:r>
              <a:rPr lang="en-US" sz="3800" dirty="0" err="1"/>
              <a:t>rendez-vous</a:t>
            </a:r>
            <a:r>
              <a:rPr lang="en-US" sz="3800" dirty="0"/>
              <a:t> manqué?”</a:t>
            </a:r>
            <a:r>
              <a:rPr lang="fr-FR" sz="3800" dirty="0"/>
              <a:t>, </a:t>
            </a:r>
            <a:r>
              <a:rPr lang="fr-FR" sz="3800" i="1" dirty="0"/>
              <a:t>Journal of </a:t>
            </a:r>
            <a:r>
              <a:rPr lang="fr-FR" sz="3800" i="1" dirty="0" err="1"/>
              <a:t>Contemporary</a:t>
            </a:r>
            <a:r>
              <a:rPr lang="fr-FR" sz="3800" i="1" dirty="0"/>
              <a:t> </a:t>
            </a:r>
            <a:r>
              <a:rPr lang="fr-FR" sz="3800" i="1" dirty="0" err="1"/>
              <a:t>History</a:t>
            </a:r>
            <a:r>
              <a:rPr lang="fr-FR" sz="3800" dirty="0"/>
              <a:t>, Vol 50(3), July 2015, p. 603-661.  </a:t>
            </a:r>
          </a:p>
          <a:p>
            <a:pPr algn="just"/>
            <a:r>
              <a:rPr lang="fr-FR" sz="3800" dirty="0"/>
              <a:t>TESTA M., </a:t>
            </a:r>
            <a:r>
              <a:rPr lang="fr-FR" sz="3800" i="1" dirty="0"/>
              <a:t>Militant Anti-</a:t>
            </a:r>
            <a:r>
              <a:rPr lang="fr-FR" sz="3800" i="1" dirty="0" err="1"/>
              <a:t>Fascism</a:t>
            </a:r>
            <a:r>
              <a:rPr lang="fr-FR" sz="3800" i="1" dirty="0"/>
              <a:t>. A </a:t>
            </a:r>
            <a:r>
              <a:rPr lang="fr-FR" sz="3800" i="1" dirty="0" err="1"/>
              <a:t>Hundred</a:t>
            </a:r>
            <a:r>
              <a:rPr lang="fr-FR" sz="3800" i="1" dirty="0"/>
              <a:t> </a:t>
            </a:r>
            <a:r>
              <a:rPr lang="fr-FR" sz="3800" i="1" dirty="0" err="1"/>
              <a:t>Years</a:t>
            </a:r>
            <a:r>
              <a:rPr lang="fr-FR" sz="3800" i="1" dirty="0"/>
              <a:t> of Resistance</a:t>
            </a:r>
            <a:r>
              <a:rPr lang="fr-FR" sz="3800" dirty="0"/>
              <a:t>, London: PM </a:t>
            </a:r>
            <a:r>
              <a:rPr lang="fr-FR" sz="3800" dirty="0" err="1"/>
              <a:t>Press</a:t>
            </a:r>
            <a:r>
              <a:rPr lang="fr-FR" sz="3800" dirty="0"/>
              <a:t>, 2015.  </a:t>
            </a:r>
          </a:p>
          <a:p>
            <a:pPr algn="just"/>
            <a:r>
              <a:rPr lang="fr-FR" sz="3800" dirty="0"/>
              <a:t>TORRENT Mélanie, </a:t>
            </a:r>
            <a:r>
              <a:rPr lang="en-US" sz="3800" dirty="0"/>
              <a:t>“</a:t>
            </a:r>
            <a:r>
              <a:rPr lang="fr-FR" sz="3800" dirty="0"/>
              <a:t>Les circulations militantes entre Paris et Londres</a:t>
            </a:r>
            <a:r>
              <a:rPr lang="en-US" sz="3800" dirty="0"/>
              <a:t>”</a:t>
            </a:r>
            <a:r>
              <a:rPr lang="fr-FR" sz="3800" dirty="0"/>
              <a:t>, </a:t>
            </a:r>
            <a:r>
              <a:rPr lang="fr-FR" sz="3800" i="1" dirty="0"/>
              <a:t>hommes et migrations</a:t>
            </a:r>
            <a:r>
              <a:rPr lang="fr-FR" sz="3800" dirty="0"/>
              <a:t>, 1325, 2019, p. 35-45. </a:t>
            </a:r>
          </a:p>
          <a:p>
            <a:pPr algn="just"/>
            <a:r>
              <a:rPr lang="fr-FR" sz="3800" dirty="0"/>
              <a:t>TRANMER Jeremy</a:t>
            </a:r>
            <a:r>
              <a:rPr lang="fr-FR" sz="3800" i="1" dirty="0"/>
              <a:t>, </a:t>
            </a:r>
            <a:r>
              <a:rPr lang="en-US" sz="3800" i="1" dirty="0"/>
              <a:t>“</a:t>
            </a:r>
            <a:r>
              <a:rPr lang="fr-FR" sz="3800" i="1" dirty="0"/>
              <a:t>La droite radicale vue par ses </a:t>
            </a:r>
            <a:r>
              <a:rPr lang="fr-FR" sz="3800" i="1" dirty="0" err="1"/>
              <a:t>oposants</a:t>
            </a:r>
            <a:r>
              <a:rPr lang="fr-FR" sz="3800" i="1" dirty="0"/>
              <a:t>: l’</a:t>
            </a:r>
            <a:r>
              <a:rPr lang="fr-FR" sz="3800" i="1" dirty="0" err="1"/>
              <a:t>anti-fascisme</a:t>
            </a:r>
            <a:r>
              <a:rPr lang="fr-FR" sz="3800" i="1" dirty="0"/>
              <a:t> en Grande-Bretagne et en France</a:t>
            </a:r>
            <a:r>
              <a:rPr lang="en-US" sz="3800" i="1" dirty="0"/>
              <a:t>”</a:t>
            </a:r>
            <a:r>
              <a:rPr lang="fr-FR" sz="3800" i="1" dirty="0"/>
              <a:t>, in Philippe </a:t>
            </a:r>
            <a:r>
              <a:rPr lang="fr-FR" sz="3800" i="1" dirty="0" err="1"/>
              <a:t>Vervaecke</a:t>
            </a:r>
            <a:r>
              <a:rPr lang="fr-FR" sz="3800" i="1" dirty="0"/>
              <a:t> (</a:t>
            </a:r>
            <a:r>
              <a:rPr lang="fr-FR" sz="3800" i="1" dirty="0" err="1"/>
              <a:t>ed</a:t>
            </a:r>
            <a:r>
              <a:rPr lang="fr-FR" sz="3800" i="1" dirty="0"/>
              <a:t>), A droite de la droite. Droites radicales en France et Grande-Bretagne au </a:t>
            </a:r>
            <a:r>
              <a:rPr lang="fr-FR" sz="3800" i="1" dirty="0" err="1"/>
              <a:t>Xxème</a:t>
            </a:r>
            <a:r>
              <a:rPr lang="fr-FR" sz="3800" i="1" dirty="0"/>
              <a:t> siècle</a:t>
            </a:r>
            <a:r>
              <a:rPr lang="fr-FR" sz="3800" dirty="0"/>
              <a:t>, Lille: Presses universitaires du Septentrion, 2012, p. 195-217. </a:t>
            </a:r>
          </a:p>
          <a:p>
            <a:pPr algn="just"/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98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4F8B17-085A-4D3B-9364-D0DF33D67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1. </a:t>
            </a:r>
            <a:r>
              <a:rPr lang="fr-FR" dirty="0" err="1"/>
              <a:t>Two</a:t>
            </a:r>
            <a:r>
              <a:rPr lang="fr-FR" dirty="0"/>
              <a:t> main anti-</a:t>
            </a:r>
            <a:r>
              <a:rPr lang="fr-FR" dirty="0" err="1"/>
              <a:t>fascist</a:t>
            </a:r>
            <a:r>
              <a:rPr lang="fr-FR" dirty="0"/>
              <a:t> organisations </a:t>
            </a:r>
            <a:r>
              <a:rPr lang="fr-FR" dirty="0" err="1"/>
              <a:t>since</a:t>
            </a:r>
            <a:r>
              <a:rPr lang="fr-FR" dirty="0"/>
              <a:t> 1970s</a:t>
            </a:r>
          </a:p>
          <a:p>
            <a:pPr>
              <a:buFontTx/>
              <a:buChar char="-"/>
            </a:pPr>
            <a:r>
              <a:rPr lang="fr-FR" dirty="0" err="1"/>
              <a:t>Anti-Nazi</a:t>
            </a:r>
            <a:r>
              <a:rPr lang="fr-FR" dirty="0"/>
              <a:t> League </a:t>
            </a:r>
          </a:p>
          <a:p>
            <a:pPr>
              <a:buFontTx/>
              <a:buChar char="-"/>
            </a:pPr>
            <a:r>
              <a:rPr lang="fr-FR" dirty="0"/>
              <a:t>Anti-</a:t>
            </a:r>
            <a:r>
              <a:rPr lang="fr-FR" dirty="0" err="1"/>
              <a:t>Fascist</a:t>
            </a:r>
            <a:r>
              <a:rPr lang="fr-FR" dirty="0"/>
              <a:t> Action</a:t>
            </a:r>
          </a:p>
          <a:p>
            <a:pPr>
              <a:buFontTx/>
              <a:buChar char="-"/>
            </a:pPr>
            <a:r>
              <a:rPr lang="fr-FR" dirty="0"/>
              <a:t>Basic </a:t>
            </a:r>
            <a:r>
              <a:rPr lang="fr-FR" dirty="0" err="1"/>
              <a:t>relationship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organisations in </a:t>
            </a:r>
            <a:r>
              <a:rPr lang="fr-FR" dirty="0" err="1"/>
              <a:t>Britain</a:t>
            </a:r>
            <a:r>
              <a:rPr lang="fr-FR" dirty="0"/>
              <a:t> and </a:t>
            </a:r>
            <a:r>
              <a:rPr lang="fr-FR" dirty="0" err="1"/>
              <a:t>Republic</a:t>
            </a:r>
            <a:r>
              <a:rPr lang="fr-FR" dirty="0"/>
              <a:t> of Ireland?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2. </a:t>
            </a:r>
            <a:r>
              <a:rPr lang="fr-FR" dirty="0" err="1"/>
              <a:t>Closer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of connections </a:t>
            </a:r>
          </a:p>
          <a:p>
            <a:pPr>
              <a:buFontTx/>
              <a:buChar char="-"/>
            </a:pPr>
            <a:r>
              <a:rPr lang="fr-FR" dirty="0"/>
              <a:t>Origins</a:t>
            </a:r>
          </a:p>
          <a:p>
            <a:pPr>
              <a:buFontTx/>
              <a:buChar char="-"/>
            </a:pPr>
            <a:r>
              <a:rPr lang="fr-FR" dirty="0" err="1"/>
              <a:t>Members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Activities</a:t>
            </a:r>
            <a:r>
              <a:rPr lang="fr-FR" dirty="0"/>
              <a:t> </a:t>
            </a:r>
          </a:p>
          <a:p>
            <a:pPr marL="514350" indent="-51435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042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A782B-677C-4917-9951-792102CD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Two</a:t>
            </a:r>
            <a:r>
              <a:rPr lang="fr-FR" dirty="0"/>
              <a:t> main anti-</a:t>
            </a:r>
            <a:r>
              <a:rPr lang="fr-FR" dirty="0" err="1"/>
              <a:t>fascist</a:t>
            </a:r>
            <a:r>
              <a:rPr lang="fr-FR" dirty="0"/>
              <a:t> organisations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51344-D77D-46FB-B155-D76B68C03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fr-FR" dirty="0" err="1"/>
              <a:t>Anti-Nazi</a:t>
            </a:r>
            <a:r>
              <a:rPr lang="fr-FR" dirty="0"/>
              <a:t> League (ANL)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GB</a:t>
            </a:r>
          </a:p>
          <a:p>
            <a:pPr marL="0" indent="0">
              <a:buNone/>
            </a:pPr>
            <a:r>
              <a:rPr lang="fr-FR" dirty="0"/>
              <a:t>‘Battle of Lewisham’ 1977</a:t>
            </a:r>
          </a:p>
          <a:p>
            <a:pPr marL="0" indent="0">
              <a:buNone/>
            </a:pPr>
            <a:r>
              <a:rPr lang="fr-FR" dirty="0"/>
              <a:t>United front</a:t>
            </a:r>
          </a:p>
          <a:p>
            <a:pPr marL="0" indent="0">
              <a:buNone/>
            </a:pPr>
            <a:r>
              <a:rPr lang="fr-FR" dirty="0" err="1"/>
              <a:t>Political</a:t>
            </a:r>
            <a:r>
              <a:rPr lang="fr-FR" dirty="0"/>
              <a:t> / </a:t>
            </a:r>
            <a:r>
              <a:rPr lang="fr-FR" dirty="0" err="1"/>
              <a:t>ideological</a:t>
            </a:r>
            <a:r>
              <a:rPr lang="fr-FR" dirty="0"/>
              <a:t> opposition</a:t>
            </a:r>
          </a:p>
          <a:p>
            <a:pPr marL="0" indent="0">
              <a:buNone/>
            </a:pPr>
            <a:r>
              <a:rPr lang="fr-FR" dirty="0"/>
              <a:t>Physical opposition </a:t>
            </a:r>
          </a:p>
          <a:p>
            <a:pPr marL="0" indent="0">
              <a:buNone/>
            </a:pPr>
            <a:r>
              <a:rPr lang="fr-FR" dirty="0" err="1"/>
              <a:t>Disbanded</a:t>
            </a:r>
            <a:r>
              <a:rPr lang="fr-FR" dirty="0"/>
              <a:t> in 1982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7006FF-C46B-4D0E-B221-48872E60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14" y="1690688"/>
            <a:ext cx="3328987" cy="19973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205AE4-56E8-4839-8125-A62C68D58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13" y="4213542"/>
            <a:ext cx="3328987" cy="186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0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405A23-F3AA-41B5-BE4F-F03B090D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100"/>
            <a:ext cx="10515600" cy="5915660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/>
              <a:t>Pickets</a:t>
            </a:r>
            <a:r>
              <a:rPr lang="fr-FR" dirty="0"/>
              <a:t> of NF meetings</a:t>
            </a:r>
          </a:p>
          <a:p>
            <a:r>
              <a:rPr lang="fr-FR" dirty="0"/>
              <a:t>Counter demos</a:t>
            </a:r>
          </a:p>
          <a:p>
            <a:r>
              <a:rPr lang="fr-FR" dirty="0" err="1"/>
              <a:t>Southall</a:t>
            </a:r>
            <a:r>
              <a:rPr lang="fr-FR" dirty="0"/>
              <a:t> 1979</a:t>
            </a:r>
          </a:p>
          <a:p>
            <a:r>
              <a:rPr lang="fr-FR" dirty="0" err="1"/>
              <a:t>Death</a:t>
            </a:r>
            <a:r>
              <a:rPr lang="fr-FR" dirty="0"/>
              <a:t> of Blair </a:t>
            </a:r>
            <a:r>
              <a:rPr lang="fr-FR" dirty="0" err="1"/>
              <a:t>Peach</a:t>
            </a:r>
            <a:endParaRPr lang="fr-FR" dirty="0"/>
          </a:p>
          <a:p>
            <a:r>
              <a:rPr lang="fr-FR" dirty="0"/>
              <a:t>‘</a:t>
            </a:r>
            <a:r>
              <a:rPr lang="fr-FR" dirty="0" err="1"/>
              <a:t>Squads</a:t>
            </a:r>
            <a:r>
              <a:rPr lang="fr-FR" dirty="0"/>
              <a:t>’: self-</a:t>
            </a:r>
            <a:r>
              <a:rPr lang="fr-FR" dirty="0" err="1"/>
              <a:t>defence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Informing</a:t>
            </a:r>
            <a:endParaRPr lang="fr-FR" dirty="0"/>
          </a:p>
          <a:p>
            <a:r>
              <a:rPr lang="fr-FR" dirty="0"/>
              <a:t>NF = Nazi</a:t>
            </a:r>
          </a:p>
          <a:p>
            <a:r>
              <a:rPr lang="fr-FR" dirty="0"/>
              <a:t>World </a:t>
            </a:r>
            <a:r>
              <a:rPr lang="fr-FR" dirty="0" err="1"/>
              <a:t>War</a:t>
            </a:r>
            <a:r>
              <a:rPr lang="fr-FR" dirty="0"/>
              <a:t> </a:t>
            </a:r>
            <a:r>
              <a:rPr lang="fr-FR" dirty="0" err="1"/>
              <a:t>Two</a:t>
            </a:r>
            <a:endParaRPr lang="fr-FR" dirty="0"/>
          </a:p>
          <a:p>
            <a:r>
              <a:rPr lang="fr-FR" dirty="0"/>
              <a:t>Public meetings</a:t>
            </a:r>
          </a:p>
          <a:p>
            <a:r>
              <a:rPr lang="fr-FR" dirty="0" err="1"/>
              <a:t>Leaflets</a:t>
            </a:r>
            <a:r>
              <a:rPr lang="fr-FR" dirty="0"/>
              <a:t>, pamphlets, posters </a:t>
            </a:r>
          </a:p>
          <a:p>
            <a:r>
              <a:rPr lang="fr-FR" dirty="0"/>
              <a:t>Rock Against </a:t>
            </a:r>
            <a:r>
              <a:rPr lang="fr-FR" dirty="0" err="1"/>
              <a:t>Racism</a:t>
            </a:r>
            <a:endParaRPr lang="fr-FR" dirty="0"/>
          </a:p>
          <a:p>
            <a:r>
              <a:rPr lang="fr-FR" dirty="0"/>
              <a:t>Joint </a:t>
            </a:r>
            <a:r>
              <a:rPr lang="fr-FR" dirty="0" err="1"/>
              <a:t>carnivals</a:t>
            </a:r>
            <a:r>
              <a:rPr lang="fr-FR" dirty="0"/>
              <a:t> in 1978  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8EACE069-F58E-4517-B6D0-42EB4F311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77" y="996950"/>
            <a:ext cx="2600325" cy="1752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ECF724-09B1-4C2C-A864-335019BB9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77" y="3783965"/>
            <a:ext cx="2466975" cy="18478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FDBD2D-E04B-48E5-89CD-F4C078529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006475"/>
            <a:ext cx="2628900" cy="17430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E9ADDFB-6779-4113-9331-D24ECE57A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3783965"/>
            <a:ext cx="281238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9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B04E15-B01E-4CC8-B43A-D92A88651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/>
          <a:lstStyle/>
          <a:p>
            <a:r>
              <a:rPr lang="fr-FR" dirty="0" err="1"/>
              <a:t>Reformed</a:t>
            </a:r>
            <a:r>
              <a:rPr lang="fr-FR" dirty="0"/>
              <a:t> 1992</a:t>
            </a:r>
          </a:p>
          <a:p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increased</a:t>
            </a:r>
            <a:r>
              <a:rPr lang="fr-FR" dirty="0"/>
              <a:t> support for BNP</a:t>
            </a:r>
          </a:p>
          <a:p>
            <a:r>
              <a:rPr lang="fr-FR" dirty="0"/>
              <a:t>Counter-</a:t>
            </a:r>
            <a:r>
              <a:rPr lang="fr-FR" dirty="0" err="1"/>
              <a:t>demonstrations</a:t>
            </a:r>
            <a:r>
              <a:rPr lang="fr-FR" dirty="0"/>
              <a:t> </a:t>
            </a:r>
          </a:p>
          <a:p>
            <a:r>
              <a:rPr lang="fr-FR" dirty="0" err="1"/>
              <a:t>Leaflets</a:t>
            </a:r>
            <a:endParaRPr lang="fr-FR" dirty="0"/>
          </a:p>
          <a:p>
            <a:r>
              <a:rPr lang="fr-FR" dirty="0"/>
              <a:t>Carnival </a:t>
            </a:r>
          </a:p>
          <a:p>
            <a:r>
              <a:rPr lang="fr-FR" dirty="0" err="1"/>
              <a:t>Merged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Unite</a:t>
            </a:r>
            <a:r>
              <a:rPr lang="fr-FR" dirty="0"/>
              <a:t> Against </a:t>
            </a:r>
            <a:r>
              <a:rPr lang="fr-FR" dirty="0" err="1"/>
              <a:t>Fascism</a:t>
            </a:r>
            <a:r>
              <a:rPr lang="fr-FR" dirty="0"/>
              <a:t> 2004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C23E4D-8264-4F07-9D6A-F03544E5C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29" y="3979545"/>
            <a:ext cx="2238375" cy="20478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8C6D1C-FBC5-4B15-B96B-5A976096B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22" y="1183481"/>
            <a:ext cx="2752725" cy="16668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E795A0-7B37-4F47-BB33-077103001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32" y="3403917"/>
            <a:ext cx="2238375" cy="296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1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E01BB1-6A2E-4AD6-9EE7-D72BAFBB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latin typeface="+mn-lt"/>
              </a:rPr>
              <a:t>Scotland and Wales</a:t>
            </a:r>
            <a:r>
              <a:rPr lang="fr-FR" dirty="0"/>
              <a:t> 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7ACA02B-EC06-4FD5-9676-A345733A3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4" y="1993740"/>
            <a:ext cx="2496064" cy="3512979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59E325-0CF4-4D60-B2AF-C803D3E64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80" y="2411518"/>
            <a:ext cx="4083574" cy="2707587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B850429E-BEFD-4C25-B6F3-CB0D1440A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14" y="2411518"/>
            <a:ext cx="4061381" cy="270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8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5E9375-044D-4D93-8A46-594F606FA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r>
              <a:rPr lang="fr-FR" dirty="0"/>
              <a:t>ANL Ireland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242F2BEF-0011-4649-9D70-1649D979F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" y="1525905"/>
            <a:ext cx="5467202" cy="4351338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52BEEBF-C27A-4642-9598-CC869675E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90" y="1525905"/>
            <a:ext cx="30301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8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6995ACDF-0570-4057-B0A7-B22E12D4A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71" y="2167158"/>
            <a:ext cx="4151952" cy="2968753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CB9260-30A5-416D-8C87-856CD6FDA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76" y="1674367"/>
            <a:ext cx="3125462" cy="38526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CB78E5-76DF-4027-90A8-084C226BC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530046"/>
            <a:ext cx="2778579" cy="39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B5138-12DA-4FB4-B850-54BB542B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80"/>
            <a:ext cx="10515600" cy="5333683"/>
          </a:xfrm>
        </p:spPr>
        <p:txBody>
          <a:bodyPr/>
          <a:lstStyle/>
          <a:p>
            <a:r>
              <a:rPr lang="fr-FR" dirty="0"/>
              <a:t>United Against </a:t>
            </a:r>
            <a:r>
              <a:rPr lang="fr-FR" dirty="0" err="1"/>
              <a:t>Racism</a:t>
            </a: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C47F65-18E9-441C-B766-9AD3825E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1" y="2357437"/>
            <a:ext cx="2260282" cy="22602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76BF30-6EF0-4026-B775-689201903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62" y="2392997"/>
            <a:ext cx="6109778" cy="22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7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66970-A347-4161-A0B5-718EEDE2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5FD16C-0D72-4E25-98E9-43C9DE69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4653279"/>
          </a:xfrm>
        </p:spPr>
        <p:txBody>
          <a:bodyPr>
            <a:normAutofit/>
          </a:bodyPr>
          <a:lstStyle/>
          <a:p>
            <a:r>
              <a:rPr lang="fr-FR" dirty="0"/>
              <a:t>Anti-</a:t>
            </a:r>
            <a:r>
              <a:rPr lang="fr-FR" dirty="0" err="1"/>
              <a:t>fascism</a:t>
            </a:r>
            <a:r>
              <a:rPr lang="fr-FR" dirty="0"/>
              <a:t>: </a:t>
            </a:r>
          </a:p>
          <a:p>
            <a:r>
              <a:rPr lang="fr-FR" dirty="0" err="1"/>
              <a:t>Since</a:t>
            </a:r>
            <a:r>
              <a:rPr lang="fr-FR" dirty="0"/>
              <a:t> 1920s </a:t>
            </a:r>
          </a:p>
          <a:p>
            <a:r>
              <a:rPr lang="fr-FR" dirty="0"/>
              <a:t>Transnational </a:t>
            </a:r>
            <a:r>
              <a:rPr lang="fr-FR" dirty="0" err="1"/>
              <a:t>phenomenon</a:t>
            </a:r>
            <a:r>
              <a:rPr lang="fr-FR" dirty="0"/>
              <a:t> / national cultures </a:t>
            </a:r>
          </a:p>
          <a:p>
            <a:r>
              <a:rPr lang="fr-FR" dirty="0" err="1"/>
              <a:t>Many</a:t>
            </a:r>
            <a:r>
              <a:rPr lang="fr-FR" dirty="0"/>
              <a:t> countries, </a:t>
            </a:r>
            <a:r>
              <a:rPr lang="fr-FR" dirty="0" err="1"/>
              <a:t>including</a:t>
            </a:r>
            <a:r>
              <a:rPr lang="fr-FR" dirty="0"/>
              <a:t> UK and Ireland </a:t>
            </a:r>
          </a:p>
          <a:p>
            <a:r>
              <a:rPr lang="fr-FR" dirty="0" err="1"/>
              <a:t>Mobilised</a:t>
            </a:r>
            <a:r>
              <a:rPr lang="fr-FR" dirty="0"/>
              <a:t> </a:t>
            </a:r>
            <a:r>
              <a:rPr lang="fr-FR" dirty="0" err="1"/>
              <a:t>tens</a:t>
            </a:r>
            <a:r>
              <a:rPr lang="fr-FR" dirty="0"/>
              <a:t> of </a:t>
            </a:r>
            <a:r>
              <a:rPr lang="fr-FR" dirty="0" err="1"/>
              <a:t>thousands</a:t>
            </a:r>
            <a:r>
              <a:rPr lang="fr-FR" dirty="0"/>
              <a:t> in </a:t>
            </a:r>
            <a:r>
              <a:rPr lang="fr-FR" dirty="0" err="1"/>
              <a:t>demonstrations</a:t>
            </a:r>
            <a:r>
              <a:rPr lang="fr-FR" dirty="0"/>
              <a:t>, concerts, </a:t>
            </a:r>
            <a:r>
              <a:rPr lang="fr-FR" dirty="0" err="1"/>
              <a:t>etc</a:t>
            </a:r>
            <a:endParaRPr lang="fr-FR" dirty="0"/>
          </a:p>
          <a:p>
            <a:r>
              <a:rPr lang="fr-FR" dirty="0" err="1"/>
              <a:t>Terminology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dirty="0"/>
              <a:t>- Opposition to forces to right of mainstream </a:t>
            </a:r>
            <a:r>
              <a:rPr lang="fr-FR" dirty="0" err="1"/>
              <a:t>framed</a:t>
            </a:r>
            <a:r>
              <a:rPr lang="fr-FR" dirty="0"/>
              <a:t> as anti-</a:t>
            </a:r>
            <a:r>
              <a:rPr lang="fr-FR" dirty="0" err="1"/>
              <a:t>fascism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Anti-</a:t>
            </a:r>
            <a:r>
              <a:rPr lang="fr-FR" dirty="0" err="1"/>
              <a:t>racism</a:t>
            </a:r>
            <a:r>
              <a:rPr lang="fr-FR" dirty="0"/>
              <a:t> / anti-</a:t>
            </a:r>
            <a:r>
              <a:rPr lang="fr-FR" dirty="0" err="1"/>
              <a:t>fascism</a:t>
            </a:r>
            <a:r>
              <a:rPr lang="fr-FR" dirty="0"/>
              <a:t>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018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976A0-B000-4ACC-B768-0FB6C7A7D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440"/>
            <a:ext cx="10515600" cy="557752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b) Anti-</a:t>
            </a:r>
            <a:r>
              <a:rPr lang="fr-FR" dirty="0" err="1"/>
              <a:t>Fascist</a:t>
            </a:r>
            <a:r>
              <a:rPr lang="fr-FR" dirty="0"/>
              <a:t> Action (AFA)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1985 – 2001</a:t>
            </a:r>
          </a:p>
          <a:p>
            <a:pPr marL="0" indent="0">
              <a:buNone/>
            </a:pPr>
            <a:r>
              <a:rPr lang="fr-FR" dirty="0" err="1"/>
              <a:t>Members</a:t>
            </a:r>
            <a:r>
              <a:rPr lang="fr-FR" dirty="0"/>
              <a:t> of ANL </a:t>
            </a:r>
            <a:r>
              <a:rPr lang="fr-FR" dirty="0" err="1"/>
              <a:t>squads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Physical confrontation</a:t>
            </a:r>
          </a:p>
          <a:p>
            <a:pPr marL="0" indent="0">
              <a:buNone/>
            </a:pPr>
            <a:r>
              <a:rPr lang="fr-FR" dirty="0" err="1"/>
              <a:t>Ideological</a:t>
            </a:r>
            <a:r>
              <a:rPr lang="fr-FR" dirty="0"/>
              <a:t> confrontation</a:t>
            </a:r>
          </a:p>
          <a:p>
            <a:pPr marL="0" indent="0">
              <a:buNone/>
            </a:pPr>
            <a:r>
              <a:rPr lang="fr-FR" dirty="0" err="1"/>
              <a:t>Protected</a:t>
            </a:r>
            <a:r>
              <a:rPr lang="fr-FR" dirty="0"/>
              <a:t> meetings</a:t>
            </a:r>
          </a:p>
          <a:p>
            <a:pPr marL="0" indent="0">
              <a:buNone/>
            </a:pPr>
            <a:r>
              <a:rPr lang="fr-FR" dirty="0" err="1"/>
              <a:t>Disrupt</a:t>
            </a:r>
            <a:r>
              <a:rPr lang="fr-FR" dirty="0"/>
              <a:t> far right </a:t>
            </a:r>
            <a:r>
              <a:rPr lang="fr-FR" dirty="0" err="1"/>
              <a:t>activities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Waterloo Station 1992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924C7A-75AE-494A-A2E0-D3DAA6D3B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3" y="4055847"/>
            <a:ext cx="3523001" cy="21211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E400B4-2D75-4B1B-AEE0-E36B5FC56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806926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4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351B44-144D-43A0-9281-EC47A3AD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880"/>
            <a:ext cx="10515600" cy="5486083"/>
          </a:xfrm>
        </p:spPr>
        <p:txBody>
          <a:bodyPr/>
          <a:lstStyle/>
          <a:p>
            <a:r>
              <a:rPr lang="fr-FR" dirty="0"/>
              <a:t>Magazine                                                                 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77E76820-9101-42C2-80F0-146801AC6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0" y="1644648"/>
            <a:ext cx="2724150" cy="38833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63DEB8-23E1-4E7E-A777-2BA9BB139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644648"/>
            <a:ext cx="2773831" cy="38833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8FB63F6-0C57-4F0B-AF15-12F4F5E27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02" y="1644647"/>
            <a:ext cx="2809554" cy="38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6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804077-D289-48AA-A676-A7A303F4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10515600" cy="5435283"/>
          </a:xfrm>
        </p:spPr>
        <p:txBody>
          <a:bodyPr/>
          <a:lstStyle/>
          <a:p>
            <a:r>
              <a:rPr lang="fr-FR" dirty="0"/>
              <a:t>Music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C4DFF7-2B00-4F5C-A2B4-30CA0CE73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15" y="1675447"/>
            <a:ext cx="2676683" cy="3781346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09A1F8A6-FCA5-4490-8788-A32641C13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" y="2762567"/>
            <a:ext cx="3829050" cy="1190625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4FCB09DE-9A1B-419C-8157-F25029679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72" y="1928177"/>
            <a:ext cx="4007352" cy="30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76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DDA1D8-628F-4CF2-9A39-E7DCA9DC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171123"/>
          </a:xfrm>
        </p:spPr>
        <p:txBody>
          <a:bodyPr/>
          <a:lstStyle/>
          <a:p>
            <a:r>
              <a:rPr lang="fr-FR" dirty="0"/>
              <a:t>Football</a:t>
            </a:r>
          </a:p>
          <a:p>
            <a:r>
              <a:rPr lang="fr-FR" dirty="0"/>
              <a:t>Manchester United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732ACB81-0E45-457E-B9DB-B3B9F871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04" y="1178718"/>
            <a:ext cx="3226819" cy="45005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DD7A0F5-740B-4147-93EE-A8013C7D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12" y="1178718"/>
            <a:ext cx="2162175" cy="21145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65DD0F-77B3-4469-A31C-6A7A9A84D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92" y="4031456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2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68128-3E97-4B85-8072-C48022C2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Scotland and Wales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58856B-D744-431E-971C-390473CFE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7" y="2631599"/>
            <a:ext cx="5059008" cy="1798162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0FCE77-5D51-40D4-A1EC-2112A7129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1" y="792323"/>
            <a:ext cx="3847782" cy="54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44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C1C76E-00DA-4A21-ABCB-569649E11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r>
              <a:rPr lang="fr-FR" dirty="0"/>
              <a:t>2012 Anti-</a:t>
            </a:r>
            <a:r>
              <a:rPr lang="fr-FR" dirty="0" err="1"/>
              <a:t>Fascist</a:t>
            </a:r>
            <a:r>
              <a:rPr lang="fr-FR" dirty="0"/>
              <a:t> Network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AF6F4E-BCCB-477A-B6FA-172FF6D13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35" y="1505280"/>
            <a:ext cx="2356485" cy="23045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035058-093C-45BD-873C-4D22A539D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4" y="4388802"/>
            <a:ext cx="2356485" cy="23252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069EBA-9857-4705-9CA3-26F281DB3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21" y="1363281"/>
            <a:ext cx="2588578" cy="25885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5B67B58-5879-40C2-8D62-514BF9EA6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61" y="4277360"/>
            <a:ext cx="2356485" cy="23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1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4A05A4-59F7-4385-B2E9-D92A9338A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AFA Ireland</a:t>
            </a:r>
          </a:p>
          <a:p>
            <a:endParaRPr lang="fr-FR" dirty="0"/>
          </a:p>
          <a:p>
            <a:r>
              <a:rPr lang="fr-FR" dirty="0"/>
              <a:t>1991 – </a:t>
            </a:r>
          </a:p>
          <a:p>
            <a:r>
              <a:rPr lang="fr-FR" dirty="0" err="1"/>
              <a:t>Left-wing</a:t>
            </a:r>
            <a:r>
              <a:rPr lang="fr-FR" dirty="0"/>
              <a:t> </a:t>
            </a:r>
            <a:r>
              <a:rPr lang="fr-FR" dirty="0" err="1"/>
              <a:t>activists</a:t>
            </a:r>
            <a:r>
              <a:rPr lang="fr-FR" dirty="0"/>
              <a:t> + </a:t>
            </a:r>
            <a:r>
              <a:rPr lang="fr-FR" dirty="0" err="1"/>
              <a:t>Republicans</a:t>
            </a:r>
            <a:endParaRPr lang="fr-FR" dirty="0"/>
          </a:p>
          <a:p>
            <a:r>
              <a:rPr lang="fr-FR" dirty="0" err="1"/>
              <a:t>Twin-track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  <a:p>
            <a:r>
              <a:rPr lang="fr-FR" dirty="0"/>
              <a:t>Clashes </a:t>
            </a:r>
            <a:r>
              <a:rPr lang="fr-FR" dirty="0" err="1"/>
              <a:t>extreme</a:t>
            </a:r>
            <a:r>
              <a:rPr lang="fr-FR" dirty="0"/>
              <a:t> anti-abortion </a:t>
            </a:r>
            <a:r>
              <a:rPr lang="fr-FR" dirty="0" err="1"/>
              <a:t>grouping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Youth</a:t>
            </a:r>
            <a:r>
              <a:rPr lang="fr-FR" dirty="0"/>
              <a:t> </a:t>
            </a:r>
            <a:r>
              <a:rPr lang="fr-FR" dirty="0" err="1"/>
              <a:t>Defence</a:t>
            </a:r>
            <a:r>
              <a:rPr lang="fr-FR" dirty="0"/>
              <a:t> </a:t>
            </a:r>
          </a:p>
          <a:p>
            <a:r>
              <a:rPr lang="fr-FR" dirty="0"/>
              <a:t>1996 immigrants + </a:t>
            </a:r>
            <a:r>
              <a:rPr lang="fr-FR" dirty="0" err="1"/>
              <a:t>asylum</a:t>
            </a:r>
            <a:r>
              <a:rPr lang="fr-FR" dirty="0"/>
              <a:t> </a:t>
            </a:r>
            <a:r>
              <a:rPr lang="fr-FR" dirty="0" err="1"/>
              <a:t>seekers</a:t>
            </a:r>
            <a:endParaRPr lang="fr-FR" dirty="0"/>
          </a:p>
          <a:p>
            <a:r>
              <a:rPr lang="fr-FR" dirty="0"/>
              <a:t>1998 joint </a:t>
            </a:r>
            <a:r>
              <a:rPr lang="fr-FR" dirty="0" err="1"/>
              <a:t>organisers</a:t>
            </a:r>
            <a:r>
              <a:rPr lang="fr-FR" dirty="0"/>
              <a:t> of </a:t>
            </a:r>
            <a:r>
              <a:rPr lang="fr-FR" dirty="0" err="1"/>
              <a:t>demo</a:t>
            </a:r>
            <a:r>
              <a:rPr lang="fr-FR" dirty="0"/>
              <a:t> in Dublin </a:t>
            </a:r>
          </a:p>
          <a:p>
            <a:pPr marL="0" indent="0">
              <a:buNone/>
            </a:pPr>
            <a:r>
              <a:rPr lang="fr-FR" dirty="0"/>
              <a:t>No </a:t>
            </a:r>
            <a:r>
              <a:rPr lang="fr-FR" dirty="0" err="1"/>
              <a:t>Racism</a:t>
            </a:r>
            <a:r>
              <a:rPr lang="fr-FR" dirty="0"/>
              <a:t> – No </a:t>
            </a:r>
            <a:r>
              <a:rPr lang="fr-FR" dirty="0" err="1"/>
              <a:t>Deportations</a:t>
            </a:r>
            <a:r>
              <a:rPr lang="fr-FR" dirty="0"/>
              <a:t> (1,000)</a:t>
            </a:r>
          </a:p>
          <a:p>
            <a:r>
              <a:rPr lang="fr-FR" dirty="0"/>
              <a:t>Mid-2010s PEDIGA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6C679B-3CBD-4A81-B47D-AA62E4A99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72" y="3429000"/>
            <a:ext cx="3714360" cy="24717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1C8727D-F133-4D46-81D8-BA557012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97" y="5892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65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05599-6C86-40A2-8998-48076913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/>
          <a:lstStyle/>
          <a:p>
            <a:r>
              <a:rPr lang="fr-FR" dirty="0"/>
              <a:t>Magazine</a:t>
            </a:r>
          </a:p>
          <a:p>
            <a:endParaRPr lang="fr-FR" dirty="0"/>
          </a:p>
        </p:txBody>
      </p:sp>
      <p:pic>
        <p:nvPicPr>
          <p:cNvPr id="4" name="Espace réservé du contenu 10">
            <a:extLst>
              <a:ext uri="{FF2B5EF4-FFF2-40B4-BE49-F238E27FC236}">
                <a16:creationId xmlns:a16="http://schemas.microsoft.com/office/drawing/2014/main" id="{FBA94AF1-0CB5-4CFD-80C3-DA29E58C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87" y="1400412"/>
            <a:ext cx="3007398" cy="42485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719762-0677-4038-9A4F-C9E9E6095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2800050"/>
            <a:ext cx="6047408" cy="14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4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E62119-B31D-4BCE-A43D-F8EF531A3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r>
              <a:rPr lang="fr-FR" dirty="0"/>
              <a:t>Music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400398-B741-43A2-AF3C-21CCBC8C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22" y="782023"/>
            <a:ext cx="2403158" cy="33216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B5D97D-4203-4B80-ABEA-94F9D67A8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74" y="782022"/>
            <a:ext cx="2279798" cy="3321641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60B87F8B-C13F-4FFE-9EAE-FA24F7B7A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17" y="4554797"/>
            <a:ext cx="6144661" cy="191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26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E81901-B883-4A8C-8E19-1FAFA976A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840"/>
            <a:ext cx="10515600" cy="5425123"/>
          </a:xfrm>
        </p:spPr>
        <p:txBody>
          <a:bodyPr/>
          <a:lstStyle/>
          <a:p>
            <a:r>
              <a:rPr lang="fr-FR" dirty="0"/>
              <a:t>Football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E5A342-5891-4C8D-85BE-65171A0F4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09" y="2123440"/>
            <a:ext cx="4014925" cy="23469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62D958-319E-4B63-8CC3-08225915C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0" y="1410017"/>
            <a:ext cx="4396740" cy="43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6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8176E9-339C-417D-A0EF-00C9D3E4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/>
          </a:bodyPr>
          <a:lstStyle/>
          <a:p>
            <a:r>
              <a:rPr lang="fr-FR" dirty="0"/>
              <a:t>Types of anti-</a:t>
            </a:r>
            <a:r>
              <a:rPr lang="fr-FR" dirty="0" err="1"/>
              <a:t>fascism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State: </a:t>
            </a:r>
            <a:r>
              <a:rPr lang="fr-FR" dirty="0" err="1"/>
              <a:t>measures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far right</a:t>
            </a:r>
          </a:p>
          <a:p>
            <a:pPr marL="0" indent="0">
              <a:buNone/>
            </a:pPr>
            <a:r>
              <a:rPr lang="fr-FR" dirty="0"/>
              <a:t>- Liberal: information, </a:t>
            </a:r>
            <a:r>
              <a:rPr lang="fr-FR" dirty="0" err="1"/>
              <a:t>raising</a:t>
            </a:r>
            <a:r>
              <a:rPr lang="fr-FR" dirty="0"/>
              <a:t> </a:t>
            </a:r>
            <a:r>
              <a:rPr lang="fr-FR" dirty="0" err="1"/>
              <a:t>awareness</a:t>
            </a:r>
            <a:r>
              <a:rPr lang="fr-FR" dirty="0"/>
              <a:t>, </a:t>
            </a:r>
            <a:r>
              <a:rPr lang="fr-FR" dirty="0" err="1"/>
              <a:t>peaceful</a:t>
            </a:r>
            <a:r>
              <a:rPr lang="fr-FR" dirty="0"/>
              <a:t> </a:t>
            </a:r>
            <a:r>
              <a:rPr lang="fr-FR" dirty="0" err="1"/>
              <a:t>protest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- Militant: + </a:t>
            </a:r>
            <a:r>
              <a:rPr lang="fr-FR" dirty="0" err="1"/>
              <a:t>physical</a:t>
            </a:r>
            <a:r>
              <a:rPr lang="fr-FR" dirty="0"/>
              <a:t> force (‘no platform’) </a:t>
            </a:r>
          </a:p>
          <a:p>
            <a:r>
              <a:rPr lang="fr-FR" dirty="0"/>
              <a:t>Division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liberal</a:t>
            </a:r>
            <a:r>
              <a:rPr lang="fr-FR" dirty="0"/>
              <a:t> and militant </a:t>
            </a:r>
            <a:r>
              <a:rPr lang="fr-FR" dirty="0" err="1"/>
              <a:t>sometimes</a:t>
            </a:r>
            <a:r>
              <a:rPr lang="fr-FR" dirty="0"/>
              <a:t> </a:t>
            </a:r>
            <a:r>
              <a:rPr lang="fr-FR" dirty="0" err="1"/>
              <a:t>blurred</a:t>
            </a:r>
            <a:r>
              <a:rPr lang="fr-FR" dirty="0"/>
              <a:t>, </a:t>
            </a:r>
            <a:r>
              <a:rPr lang="fr-FR" dirty="0" err="1"/>
              <a:t>cooperation</a:t>
            </a:r>
            <a:r>
              <a:rPr lang="fr-FR" dirty="0"/>
              <a:t> </a:t>
            </a:r>
          </a:p>
          <a:p>
            <a:r>
              <a:rPr lang="fr-FR" dirty="0"/>
              <a:t>Violence = stop far right public </a:t>
            </a:r>
            <a:r>
              <a:rPr lang="fr-FR" dirty="0" err="1"/>
              <a:t>activities</a:t>
            </a:r>
            <a:r>
              <a:rPr lang="fr-FR" dirty="0"/>
              <a:t> </a:t>
            </a:r>
          </a:p>
          <a:p>
            <a:pPr>
              <a:buFontTx/>
              <a:buChar char="-"/>
            </a:pPr>
            <a:r>
              <a:rPr lang="fr-FR" dirty="0" err="1"/>
              <a:t>prevent</a:t>
            </a:r>
            <a:r>
              <a:rPr lang="fr-FR" dirty="0"/>
              <a:t> marches (</a:t>
            </a:r>
            <a:r>
              <a:rPr lang="fr-FR" dirty="0" err="1"/>
              <a:t>occupying</a:t>
            </a:r>
            <a:r>
              <a:rPr lang="fr-FR" dirty="0"/>
              <a:t> </a:t>
            </a:r>
            <a:r>
              <a:rPr lang="fr-FR" dirty="0" err="1"/>
              <a:t>assembly</a:t>
            </a:r>
            <a:r>
              <a:rPr lang="fr-FR" dirty="0"/>
              <a:t> point)</a:t>
            </a:r>
          </a:p>
          <a:p>
            <a:pPr>
              <a:buFontTx/>
              <a:buChar char="-"/>
            </a:pPr>
            <a:r>
              <a:rPr lang="fr-FR" dirty="0"/>
              <a:t>break up marches (</a:t>
            </a:r>
            <a:r>
              <a:rPr lang="fr-FR" dirty="0" err="1"/>
              <a:t>attacking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)</a:t>
            </a:r>
          </a:p>
          <a:p>
            <a:pPr>
              <a:buFontTx/>
              <a:buChar char="-"/>
            </a:pPr>
            <a:r>
              <a:rPr lang="fr-FR" dirty="0" err="1"/>
              <a:t>prevent</a:t>
            </a:r>
            <a:r>
              <a:rPr lang="fr-FR" dirty="0"/>
              <a:t> meetings (blocking entrance to venue)</a:t>
            </a:r>
          </a:p>
          <a:p>
            <a:pPr>
              <a:buFontTx/>
              <a:buChar char="-"/>
            </a:pPr>
            <a:r>
              <a:rPr lang="fr-FR" dirty="0" err="1"/>
              <a:t>disrupt</a:t>
            </a:r>
            <a:r>
              <a:rPr lang="fr-FR" dirty="0"/>
              <a:t> meetings (</a:t>
            </a:r>
            <a:r>
              <a:rPr lang="fr-FR" dirty="0" err="1"/>
              <a:t>infiltrating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)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049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B04EDD-FADA-48B8-A3E1-9CA3A106D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5040"/>
            <a:ext cx="10515600" cy="5221923"/>
          </a:xfrm>
        </p:spPr>
        <p:txBody>
          <a:bodyPr/>
          <a:lstStyle/>
          <a:p>
            <a:r>
              <a:rPr lang="fr-FR" dirty="0"/>
              <a:t>ANL, AFA</a:t>
            </a:r>
          </a:p>
          <a:p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names</a:t>
            </a:r>
            <a:r>
              <a:rPr lang="fr-FR" dirty="0"/>
              <a:t> </a:t>
            </a:r>
          </a:p>
          <a:p>
            <a:r>
              <a:rPr lang="fr-FR" dirty="0" err="1"/>
              <a:t>Similar</a:t>
            </a:r>
            <a:r>
              <a:rPr lang="fr-FR" dirty="0"/>
              <a:t> analyses of far right and opposition</a:t>
            </a:r>
          </a:p>
          <a:p>
            <a:r>
              <a:rPr lang="fr-FR" dirty="0" err="1"/>
              <a:t>Similar</a:t>
            </a:r>
            <a:r>
              <a:rPr lang="fr-FR" dirty="0"/>
              <a:t> framing </a:t>
            </a:r>
          </a:p>
          <a:p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repertoires</a:t>
            </a:r>
            <a:r>
              <a:rPr lang="fr-FR" dirty="0"/>
              <a:t> of contention</a:t>
            </a:r>
          </a:p>
          <a:p>
            <a:r>
              <a:rPr lang="fr-FR" dirty="0"/>
              <a:t>But </a:t>
            </a:r>
          </a:p>
          <a:p>
            <a:r>
              <a:rPr lang="fr-FR" dirty="0" err="1"/>
              <a:t>Different</a:t>
            </a:r>
            <a:r>
              <a:rPr lang="fr-FR" dirty="0"/>
              <a:t> organisations 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E8DB18-C468-48FA-BA84-ABC19D1DB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755650"/>
            <a:ext cx="2133600" cy="213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53B661-402E-410A-942D-E3F55F517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10" y="3566001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13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8F7C6-8785-4C85-9602-699AE40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Origins and </a:t>
            </a:r>
            <a:r>
              <a:rPr lang="fr-FR" dirty="0" err="1"/>
              <a:t>members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30ECD-9CCD-4A0C-B32F-691C748A9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Far </a:t>
            </a:r>
            <a:r>
              <a:rPr lang="fr-FR" dirty="0" err="1"/>
              <a:t>left</a:t>
            </a:r>
            <a:endParaRPr lang="fr-FR" dirty="0"/>
          </a:p>
          <a:p>
            <a:r>
              <a:rPr lang="fr-FR" dirty="0"/>
              <a:t>‘Battle of Cable Street’: CPGB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dirty="0"/>
              <a:t>ANL</a:t>
            </a:r>
          </a:p>
          <a:p>
            <a:r>
              <a:rPr lang="fr-FR" dirty="0" err="1"/>
              <a:t>Created</a:t>
            </a:r>
            <a:r>
              <a:rPr lang="fr-FR" dirty="0"/>
              <a:t> in GB by </a:t>
            </a:r>
            <a:r>
              <a:rPr lang="fr-FR" dirty="0" err="1"/>
              <a:t>members</a:t>
            </a:r>
            <a:r>
              <a:rPr lang="fr-FR" dirty="0"/>
              <a:t> of </a:t>
            </a:r>
          </a:p>
          <a:p>
            <a:r>
              <a:rPr lang="fr-FR" dirty="0" err="1"/>
              <a:t>Socialist</a:t>
            </a:r>
            <a:r>
              <a:rPr lang="fr-FR" dirty="0"/>
              <a:t> </a:t>
            </a:r>
            <a:r>
              <a:rPr lang="fr-FR" dirty="0" err="1"/>
              <a:t>Workers</a:t>
            </a:r>
            <a:r>
              <a:rPr lang="fr-FR" dirty="0"/>
              <a:t> Party (SWP)</a:t>
            </a:r>
          </a:p>
          <a:p>
            <a:r>
              <a:rPr lang="fr-FR" dirty="0" err="1"/>
              <a:t>Trotskyist</a:t>
            </a:r>
            <a:r>
              <a:rPr lang="fr-FR" dirty="0"/>
              <a:t> party </a:t>
            </a:r>
          </a:p>
          <a:p>
            <a:r>
              <a:rPr lang="fr-FR" dirty="0"/>
              <a:t>Forefront of anti-</a:t>
            </a:r>
            <a:r>
              <a:rPr lang="fr-FR" dirty="0" err="1"/>
              <a:t>fascism</a:t>
            </a: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A3C6C1-3557-4F0B-973E-EEC595A81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77" y="1178877"/>
            <a:ext cx="2143125" cy="21431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4B180C-EC11-4054-B24A-085928E54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52" y="4009708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97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1A5EF3-5901-437B-86ED-6A4FD2FF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888"/>
            <a:ext cx="10515600" cy="5045075"/>
          </a:xfrm>
        </p:spPr>
        <p:txBody>
          <a:bodyPr/>
          <a:lstStyle/>
          <a:p>
            <a:r>
              <a:rPr lang="fr-FR" dirty="0"/>
              <a:t>ANL Ireland </a:t>
            </a:r>
          </a:p>
          <a:p>
            <a:r>
              <a:rPr lang="fr-FR" dirty="0" err="1"/>
              <a:t>Founded</a:t>
            </a:r>
            <a:r>
              <a:rPr lang="fr-FR" dirty="0"/>
              <a:t> by </a:t>
            </a:r>
            <a:r>
              <a:rPr lang="fr-FR" dirty="0" err="1"/>
              <a:t>members</a:t>
            </a:r>
            <a:r>
              <a:rPr lang="fr-FR" dirty="0"/>
              <a:t> of </a:t>
            </a:r>
          </a:p>
          <a:p>
            <a:pPr marL="0" indent="0">
              <a:buNone/>
            </a:pPr>
            <a:r>
              <a:rPr lang="fr-FR" dirty="0" err="1"/>
              <a:t>Socialist</a:t>
            </a:r>
            <a:r>
              <a:rPr lang="fr-FR" dirty="0"/>
              <a:t> </a:t>
            </a:r>
            <a:r>
              <a:rPr lang="fr-FR" dirty="0" err="1"/>
              <a:t>Workers</a:t>
            </a:r>
            <a:r>
              <a:rPr lang="fr-FR" dirty="0"/>
              <a:t> </a:t>
            </a:r>
            <a:r>
              <a:rPr lang="fr-FR" dirty="0" err="1"/>
              <a:t>Movement</a:t>
            </a:r>
            <a:r>
              <a:rPr lang="fr-FR" dirty="0"/>
              <a:t> (SWM)</a:t>
            </a:r>
          </a:p>
          <a:p>
            <a:r>
              <a:rPr lang="fr-FR" dirty="0"/>
              <a:t>Supporters of SWP </a:t>
            </a:r>
            <a:r>
              <a:rPr lang="fr-FR" dirty="0" err="1"/>
              <a:t>based</a:t>
            </a:r>
            <a:r>
              <a:rPr lang="fr-FR" dirty="0"/>
              <a:t> in Ireland </a:t>
            </a:r>
          </a:p>
        </p:txBody>
      </p:sp>
      <p:pic>
        <p:nvPicPr>
          <p:cNvPr id="4" name="Espace réservé du contenu 14">
            <a:extLst>
              <a:ext uri="{FF2B5EF4-FFF2-40B4-BE49-F238E27FC236}">
                <a16:creationId xmlns:a16="http://schemas.microsoft.com/office/drawing/2014/main" id="{6D6CE43F-B2EE-4FE2-8947-9E1C3095D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17" y="1131888"/>
            <a:ext cx="32611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87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8558DB-247D-4896-BAE9-68E73735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ANL: a British export to Ireland?</a:t>
            </a:r>
          </a:p>
          <a:p>
            <a:endParaRPr lang="fr-FR" dirty="0"/>
          </a:p>
          <a:p>
            <a:r>
              <a:rPr lang="fr-FR" dirty="0"/>
              <a:t>SWP + SWM = International </a:t>
            </a:r>
            <a:r>
              <a:rPr lang="fr-FR" dirty="0" err="1"/>
              <a:t>Socialist</a:t>
            </a:r>
            <a:r>
              <a:rPr lang="fr-FR" dirty="0"/>
              <a:t> </a:t>
            </a:r>
            <a:r>
              <a:rPr lang="fr-FR" dirty="0" err="1"/>
              <a:t>Tendency</a:t>
            </a:r>
            <a:r>
              <a:rPr lang="fr-FR" dirty="0"/>
              <a:t> </a:t>
            </a:r>
          </a:p>
          <a:p>
            <a:r>
              <a:rPr lang="fr-FR" dirty="0"/>
              <a:t>Independent, but like-</a:t>
            </a:r>
            <a:r>
              <a:rPr lang="fr-FR" dirty="0" err="1"/>
              <a:t>minded</a:t>
            </a:r>
            <a:r>
              <a:rPr lang="fr-FR" dirty="0"/>
              <a:t> organisations </a:t>
            </a:r>
          </a:p>
          <a:p>
            <a:r>
              <a:rPr lang="fr-FR" dirty="0" err="1"/>
              <a:t>Similar</a:t>
            </a:r>
            <a:r>
              <a:rPr lang="fr-FR" dirty="0"/>
              <a:t> vision of anti-</a:t>
            </a:r>
            <a:r>
              <a:rPr lang="fr-FR" dirty="0" err="1"/>
              <a:t>fascism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Conor</a:t>
            </a:r>
            <a:r>
              <a:rPr lang="fr-FR" dirty="0"/>
              <a:t> </a:t>
            </a:r>
            <a:r>
              <a:rPr lang="fr-FR" dirty="0" err="1"/>
              <a:t>Kostick</a:t>
            </a:r>
            <a:r>
              <a:rPr lang="fr-FR" dirty="0"/>
              <a:t> + Brian Hanley:</a:t>
            </a:r>
          </a:p>
          <a:p>
            <a:r>
              <a:rPr lang="fr-FR" dirty="0"/>
              <a:t>Admiration / </a:t>
            </a:r>
            <a:r>
              <a:rPr lang="fr-FR" dirty="0" err="1"/>
              <a:t>awe</a:t>
            </a:r>
            <a:r>
              <a:rPr lang="fr-FR" dirty="0"/>
              <a:t> </a:t>
            </a:r>
          </a:p>
          <a:p>
            <a:r>
              <a:rPr lang="fr-FR" dirty="0"/>
              <a:t>International </a:t>
            </a:r>
            <a:r>
              <a:rPr lang="fr-FR" dirty="0" err="1"/>
              <a:t>Socialist</a:t>
            </a:r>
            <a:r>
              <a:rPr lang="fr-FR" dirty="0"/>
              <a:t> </a:t>
            </a:r>
            <a:r>
              <a:rPr lang="fr-FR" dirty="0" err="1"/>
              <a:t>Tendency</a:t>
            </a:r>
            <a:r>
              <a:rPr lang="fr-FR" dirty="0"/>
              <a:t> </a:t>
            </a:r>
            <a:r>
              <a:rPr lang="fr-FR" dirty="0" err="1"/>
              <a:t>dominated</a:t>
            </a:r>
            <a:r>
              <a:rPr lang="fr-FR" dirty="0"/>
              <a:t> by SWP</a:t>
            </a:r>
          </a:p>
          <a:p>
            <a:r>
              <a:rPr lang="fr-FR" dirty="0"/>
              <a:t>Follow lead </a:t>
            </a:r>
          </a:p>
          <a:p>
            <a:r>
              <a:rPr lang="fr-FR" dirty="0" err="1"/>
              <a:t>Dependency</a:t>
            </a:r>
            <a:r>
              <a:rPr lang="fr-FR" dirty="0"/>
              <a:t>: </a:t>
            </a:r>
            <a:r>
              <a:rPr lang="fr-FR" i="1" dirty="0"/>
              <a:t>The </a:t>
            </a:r>
            <a:r>
              <a:rPr lang="fr-FR" i="1" dirty="0" err="1"/>
              <a:t>Worker</a:t>
            </a:r>
            <a:r>
              <a:rPr lang="fr-FR" dirty="0"/>
              <a:t> </a:t>
            </a:r>
            <a:r>
              <a:rPr lang="fr-FR" dirty="0" err="1"/>
              <a:t>printed</a:t>
            </a:r>
            <a:r>
              <a:rPr lang="fr-FR" dirty="0"/>
              <a:t> in London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49B6D0-3380-4AFD-B1F3-E67409B6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627" y="999966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69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9F6895-2EBF-454E-892E-5A0BEB22D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87248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SWP/ANL model</a:t>
            </a:r>
          </a:p>
          <a:p>
            <a:r>
              <a:rPr lang="fr-FR" dirty="0" err="1"/>
              <a:t>Success</a:t>
            </a:r>
            <a:r>
              <a:rPr lang="fr-FR" dirty="0"/>
              <a:t> in 1970s</a:t>
            </a:r>
          </a:p>
          <a:p>
            <a:r>
              <a:rPr lang="fr-FR" dirty="0"/>
              <a:t>1992 France </a:t>
            </a:r>
          </a:p>
          <a:p>
            <a:r>
              <a:rPr lang="fr-FR" dirty="0"/>
              <a:t>Pressure on SWM to </a:t>
            </a:r>
            <a:r>
              <a:rPr lang="fr-FR" dirty="0" err="1"/>
              <a:t>adopt</a:t>
            </a:r>
            <a:r>
              <a:rPr lang="fr-FR" dirty="0"/>
              <a:t>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in Ireland</a:t>
            </a:r>
          </a:p>
          <a:p>
            <a:endParaRPr lang="fr-FR" dirty="0"/>
          </a:p>
          <a:p>
            <a:r>
              <a:rPr lang="fr-FR" dirty="0"/>
              <a:t>Ties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Britain</a:t>
            </a:r>
            <a:r>
              <a:rPr lang="fr-FR" dirty="0"/>
              <a:t> and Ireland</a:t>
            </a:r>
          </a:p>
          <a:p>
            <a:r>
              <a:rPr lang="fr-FR" dirty="0"/>
              <a:t>Hanley: impact of </a:t>
            </a:r>
            <a:r>
              <a:rPr lang="fr-FR" dirty="0" err="1"/>
              <a:t>events</a:t>
            </a:r>
            <a:r>
              <a:rPr lang="fr-FR" dirty="0"/>
              <a:t> in UK (</a:t>
            </a:r>
            <a:r>
              <a:rPr lang="fr-FR" dirty="0" err="1"/>
              <a:t>eg</a:t>
            </a:r>
            <a:r>
              <a:rPr lang="fr-FR" dirty="0"/>
              <a:t> </a:t>
            </a:r>
            <a:r>
              <a:rPr lang="fr-FR" dirty="0" err="1"/>
              <a:t>miners</a:t>
            </a:r>
            <a:r>
              <a:rPr lang="fr-FR" dirty="0"/>
              <a:t>’ strike)</a:t>
            </a:r>
          </a:p>
          <a:p>
            <a:r>
              <a:rPr lang="fr-FR" dirty="0" err="1"/>
              <a:t>Kostick</a:t>
            </a:r>
            <a:r>
              <a:rPr lang="fr-FR" dirty="0"/>
              <a:t>: </a:t>
            </a:r>
            <a:r>
              <a:rPr lang="fr-FR" dirty="0" err="1"/>
              <a:t>born</a:t>
            </a:r>
            <a:r>
              <a:rPr lang="fr-FR" dirty="0"/>
              <a:t> in </a:t>
            </a:r>
            <a:r>
              <a:rPr lang="fr-FR" dirty="0" err="1"/>
              <a:t>England</a:t>
            </a:r>
            <a:r>
              <a:rPr lang="fr-FR" dirty="0"/>
              <a:t>, </a:t>
            </a:r>
            <a:r>
              <a:rPr lang="fr-FR" dirty="0" err="1"/>
              <a:t>worked</a:t>
            </a:r>
            <a:r>
              <a:rPr lang="fr-FR" dirty="0"/>
              <a:t> for SWP, Irish parent, </a:t>
            </a:r>
            <a:r>
              <a:rPr lang="fr-FR" dirty="0" err="1"/>
              <a:t>moved</a:t>
            </a:r>
            <a:r>
              <a:rPr lang="fr-FR" dirty="0"/>
              <a:t> to Ireland </a:t>
            </a:r>
          </a:p>
          <a:p>
            <a:r>
              <a:rPr lang="fr-FR" dirty="0"/>
              <a:t>Jerry Fitzpatrick (national organiser of ANL): Irish parents, </a:t>
            </a:r>
            <a:r>
              <a:rPr lang="fr-FR" dirty="0" err="1"/>
              <a:t>member</a:t>
            </a:r>
            <a:r>
              <a:rPr lang="fr-FR" dirty="0"/>
              <a:t> of London </a:t>
            </a:r>
            <a:r>
              <a:rPr lang="fr-FR" dirty="0" err="1"/>
              <a:t>branch</a:t>
            </a:r>
            <a:r>
              <a:rPr lang="fr-FR" dirty="0"/>
              <a:t> of </a:t>
            </a:r>
            <a:r>
              <a:rPr lang="fr-FR" dirty="0" err="1"/>
              <a:t>Northern</a:t>
            </a:r>
            <a:r>
              <a:rPr lang="fr-FR" dirty="0"/>
              <a:t> Ireland Civil </a:t>
            </a:r>
            <a:r>
              <a:rPr lang="fr-FR" dirty="0" err="1"/>
              <a:t>Rights</a:t>
            </a:r>
            <a:r>
              <a:rPr lang="fr-FR" dirty="0"/>
              <a:t> Association</a:t>
            </a:r>
          </a:p>
          <a:p>
            <a:endParaRPr lang="fr-FR" dirty="0"/>
          </a:p>
          <a:p>
            <a:r>
              <a:rPr lang="fr-FR" dirty="0" err="1"/>
              <a:t>Creation</a:t>
            </a:r>
            <a:r>
              <a:rPr lang="fr-FR" dirty="0"/>
              <a:t> of ANL Ireland = </a:t>
            </a:r>
            <a:r>
              <a:rPr lang="fr-FR" dirty="0" err="1"/>
              <a:t>result</a:t>
            </a:r>
            <a:r>
              <a:rPr lang="fr-FR" dirty="0"/>
              <a:t> of combination of </a:t>
            </a:r>
            <a:r>
              <a:rPr lang="fr-FR" dirty="0" err="1"/>
              <a:t>factors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679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DEABF-FF4A-4669-BED6-B4FFDA9CA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194"/>
            <a:ext cx="10515600" cy="5069205"/>
          </a:xfrm>
        </p:spPr>
        <p:txBody>
          <a:bodyPr/>
          <a:lstStyle/>
          <a:p>
            <a:r>
              <a:rPr lang="fr-FR" dirty="0"/>
              <a:t>AFA</a:t>
            </a:r>
          </a:p>
          <a:p>
            <a:r>
              <a:rPr lang="fr-FR" dirty="0" err="1"/>
              <a:t>Created</a:t>
            </a:r>
            <a:r>
              <a:rPr lang="fr-FR" dirty="0"/>
              <a:t> in GB by </a:t>
            </a:r>
            <a:r>
              <a:rPr lang="fr-FR" dirty="0" err="1"/>
              <a:t>members</a:t>
            </a:r>
            <a:r>
              <a:rPr lang="fr-FR" dirty="0"/>
              <a:t> of Red Action</a:t>
            </a:r>
          </a:p>
          <a:p>
            <a:r>
              <a:rPr lang="fr-FR" dirty="0"/>
              <a:t>Small far </a:t>
            </a:r>
            <a:r>
              <a:rPr lang="fr-FR" dirty="0" err="1"/>
              <a:t>left</a:t>
            </a:r>
            <a:r>
              <a:rPr lang="fr-FR" dirty="0"/>
              <a:t> party</a:t>
            </a:r>
          </a:p>
          <a:p>
            <a:r>
              <a:rPr lang="fr-FR" dirty="0"/>
              <a:t>Former </a:t>
            </a:r>
            <a:r>
              <a:rPr lang="fr-FR" dirty="0" err="1"/>
              <a:t>members</a:t>
            </a:r>
            <a:r>
              <a:rPr lang="fr-FR" dirty="0"/>
              <a:t> of ANL </a:t>
            </a:r>
            <a:r>
              <a:rPr lang="fr-FR" dirty="0" err="1"/>
              <a:t>Squads</a:t>
            </a:r>
            <a:endParaRPr lang="fr-FR" dirty="0"/>
          </a:p>
          <a:p>
            <a:r>
              <a:rPr lang="fr-FR" dirty="0" err="1"/>
              <a:t>Heavily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anti-</a:t>
            </a:r>
            <a:r>
              <a:rPr lang="fr-FR" dirty="0" err="1"/>
              <a:t>fascism</a:t>
            </a:r>
            <a:r>
              <a:rPr lang="fr-FR" dirty="0"/>
              <a:t>  </a:t>
            </a:r>
          </a:p>
          <a:p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4B38630E-C5C3-495C-9F33-08CCECF5A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14" y="1179195"/>
            <a:ext cx="3938886" cy="14624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5EDE44-1681-4C50-9713-847AD779D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3231197"/>
            <a:ext cx="2753043" cy="27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39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38AEE-31EF-456A-B948-93F7FDB1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Interest</a:t>
            </a:r>
            <a:r>
              <a:rPr lang="fr-FR" dirty="0"/>
              <a:t> in Irish issues</a:t>
            </a:r>
          </a:p>
          <a:p>
            <a:r>
              <a:rPr lang="fr-FR" dirty="0" err="1"/>
              <a:t>Anti-imperialism</a:t>
            </a:r>
            <a:endParaRPr lang="fr-FR" dirty="0"/>
          </a:p>
          <a:p>
            <a:r>
              <a:rPr lang="fr-FR" dirty="0"/>
              <a:t>Pro-Republican stance</a:t>
            </a:r>
          </a:p>
          <a:p>
            <a:r>
              <a:rPr lang="fr-FR" dirty="0" err="1"/>
              <a:t>Uncritical</a:t>
            </a:r>
            <a:r>
              <a:rPr lang="fr-FR" dirty="0"/>
              <a:t> support for IRA, INLA</a:t>
            </a:r>
          </a:p>
          <a:p>
            <a:r>
              <a:rPr lang="fr-FR" dirty="0"/>
              <a:t>Contact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paramilitaries</a:t>
            </a:r>
            <a:r>
              <a:rPr lang="fr-FR" dirty="0"/>
              <a:t> </a:t>
            </a:r>
          </a:p>
          <a:p>
            <a:r>
              <a:rPr lang="fr-FR" dirty="0"/>
              <a:t>Liam </a:t>
            </a:r>
            <a:r>
              <a:rPr lang="fr-FR" dirty="0" err="1"/>
              <a:t>Heffernan</a:t>
            </a:r>
            <a:r>
              <a:rPr lang="fr-FR" dirty="0"/>
              <a:t> 1993</a:t>
            </a:r>
          </a:p>
          <a:p>
            <a:pPr marL="0" indent="0">
              <a:buNone/>
            </a:pPr>
            <a:r>
              <a:rPr lang="fr-FR" dirty="0"/>
              <a:t>(23 </a:t>
            </a:r>
            <a:r>
              <a:rPr lang="fr-FR" dirty="0" err="1"/>
              <a:t>years</a:t>
            </a:r>
            <a:r>
              <a:rPr lang="fr-FR" dirty="0"/>
              <a:t> for </a:t>
            </a:r>
            <a:r>
              <a:rPr lang="fr-FR" dirty="0" err="1"/>
              <a:t>stealing</a:t>
            </a:r>
            <a:r>
              <a:rPr lang="fr-FR" dirty="0"/>
              <a:t> explosives for the INLA)</a:t>
            </a:r>
          </a:p>
          <a:p>
            <a:r>
              <a:rPr lang="fr-FR" dirty="0"/>
              <a:t>Patrick Hayes and Jan Taylor 1994 </a:t>
            </a:r>
          </a:p>
          <a:p>
            <a:pPr marL="0" indent="0">
              <a:buNone/>
            </a:pPr>
            <a:r>
              <a:rPr lang="fr-FR" dirty="0"/>
              <a:t>(</a:t>
            </a:r>
            <a:r>
              <a:rPr lang="fr-FR" dirty="0" err="1"/>
              <a:t>sentenced</a:t>
            </a:r>
            <a:r>
              <a:rPr lang="fr-FR" dirty="0"/>
              <a:t> to 30 </a:t>
            </a:r>
            <a:r>
              <a:rPr lang="fr-FR" dirty="0" err="1"/>
              <a:t>years</a:t>
            </a:r>
            <a:r>
              <a:rPr lang="fr-FR" dirty="0"/>
              <a:t> in prison for IRA </a:t>
            </a:r>
            <a:r>
              <a:rPr lang="fr-FR" dirty="0" err="1"/>
              <a:t>bombings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r>
              <a:rPr lang="en-US" dirty="0"/>
              <a:t>“</a:t>
            </a:r>
            <a:r>
              <a:rPr lang="fr-FR" dirty="0"/>
              <a:t>more Irish </a:t>
            </a:r>
            <a:r>
              <a:rPr lang="fr-FR" dirty="0" err="1"/>
              <a:t>republican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British labour </a:t>
            </a:r>
            <a:r>
              <a:rPr lang="fr-FR" dirty="0" err="1"/>
              <a:t>movement</a:t>
            </a:r>
            <a:r>
              <a:rPr lang="en-US" dirty="0"/>
              <a:t>”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0FF34ABB-3665-45EC-B6B9-52ABA012F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40" y="3647441"/>
            <a:ext cx="1884680" cy="26624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5EB0E0-2A47-4174-95A4-BFFD9C0DB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18" y="716982"/>
            <a:ext cx="1884681" cy="24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49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AAC4A-6AD7-4E0B-8BD5-12FFE1008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801360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Personal</a:t>
            </a:r>
            <a:r>
              <a:rPr lang="fr-FR" dirty="0"/>
              <a:t> dimension</a:t>
            </a:r>
          </a:p>
          <a:p>
            <a:r>
              <a:rPr lang="fr-FR" dirty="0"/>
              <a:t>Irish: </a:t>
            </a:r>
          </a:p>
          <a:p>
            <a:r>
              <a:rPr lang="fr-FR" dirty="0"/>
              <a:t>Gary </a:t>
            </a:r>
            <a:r>
              <a:rPr lang="fr-FR" dirty="0" err="1"/>
              <a:t>O’Shea</a:t>
            </a:r>
            <a:endParaRPr lang="fr-FR" dirty="0"/>
          </a:p>
          <a:p>
            <a:r>
              <a:rPr lang="fr-FR" dirty="0"/>
              <a:t>Irish parents / </a:t>
            </a:r>
            <a:r>
              <a:rPr lang="fr-FR" dirty="0" err="1"/>
              <a:t>grandparents</a:t>
            </a:r>
            <a:r>
              <a:rPr lang="fr-FR" dirty="0"/>
              <a:t>:</a:t>
            </a:r>
          </a:p>
          <a:p>
            <a:r>
              <a:rPr lang="fr-FR" dirty="0"/>
              <a:t>Steve </a:t>
            </a:r>
            <a:r>
              <a:rPr lang="fr-FR" dirty="0" err="1"/>
              <a:t>Tilzey</a:t>
            </a:r>
            <a:endParaRPr lang="fr-FR" dirty="0"/>
          </a:p>
          <a:p>
            <a:r>
              <a:rPr lang="fr-FR" dirty="0"/>
              <a:t>RA trips to </a:t>
            </a:r>
            <a:r>
              <a:rPr lang="fr-FR" dirty="0" err="1"/>
              <a:t>Northern</a:t>
            </a:r>
            <a:r>
              <a:rPr lang="fr-FR" dirty="0"/>
              <a:t> Ireland</a:t>
            </a:r>
          </a:p>
          <a:p>
            <a:endParaRPr lang="fr-FR" dirty="0"/>
          </a:p>
          <a:p>
            <a:r>
              <a:rPr lang="fr-FR" dirty="0"/>
              <a:t>AFA Ireland</a:t>
            </a:r>
          </a:p>
          <a:p>
            <a:r>
              <a:rPr lang="fr-FR" dirty="0"/>
              <a:t>Red Action</a:t>
            </a:r>
          </a:p>
          <a:p>
            <a:r>
              <a:rPr lang="fr-FR" dirty="0"/>
              <a:t>Irish </a:t>
            </a:r>
            <a:r>
              <a:rPr lang="fr-FR" dirty="0" err="1"/>
              <a:t>workers</a:t>
            </a:r>
            <a:r>
              <a:rPr lang="fr-FR" dirty="0"/>
              <a:t>: London, Dublin</a:t>
            </a:r>
          </a:p>
          <a:p>
            <a:r>
              <a:rPr lang="fr-FR" dirty="0" err="1"/>
              <a:t>Left-wing</a:t>
            </a:r>
            <a:r>
              <a:rPr lang="fr-FR" dirty="0"/>
              <a:t> </a:t>
            </a:r>
            <a:r>
              <a:rPr lang="fr-FR" dirty="0" err="1"/>
              <a:t>republicans</a:t>
            </a:r>
            <a:endParaRPr lang="fr-FR" dirty="0"/>
          </a:p>
          <a:p>
            <a:r>
              <a:rPr lang="fr-FR" dirty="0" err="1"/>
              <a:t>Political</a:t>
            </a:r>
            <a:r>
              <a:rPr lang="fr-FR" dirty="0"/>
              <a:t> violence </a:t>
            </a:r>
          </a:p>
          <a:p>
            <a:r>
              <a:rPr lang="fr-FR" dirty="0" err="1"/>
              <a:t>Favourable</a:t>
            </a:r>
            <a:r>
              <a:rPr lang="fr-FR" dirty="0"/>
              <a:t> </a:t>
            </a:r>
            <a:r>
              <a:rPr lang="fr-FR" dirty="0" err="1"/>
              <a:t>opportunity</a:t>
            </a:r>
            <a:r>
              <a:rPr lang="fr-FR" dirty="0"/>
              <a:t> structure?  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847BA8-1CD6-4C1C-A4CE-8EC3045F9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07" y="2290127"/>
            <a:ext cx="5391644" cy="21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3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C2DDA-1F3C-4F66-A856-9C2DCDB8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944"/>
            <a:ext cx="10515600" cy="5367019"/>
          </a:xfrm>
        </p:spPr>
        <p:txBody>
          <a:bodyPr/>
          <a:lstStyle/>
          <a:p>
            <a:r>
              <a:rPr lang="fr-FR" dirty="0"/>
              <a:t>Impact of </a:t>
            </a:r>
            <a:r>
              <a:rPr lang="fr-FR" dirty="0" err="1"/>
              <a:t>AFA’s</a:t>
            </a:r>
            <a:r>
              <a:rPr lang="fr-FR" dirty="0"/>
              <a:t> </a:t>
            </a:r>
            <a:r>
              <a:rPr lang="fr-FR" dirty="0" err="1"/>
              <a:t>Irishness</a:t>
            </a:r>
            <a:r>
              <a:rPr lang="fr-FR" dirty="0"/>
              <a:t> on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in </a:t>
            </a:r>
            <a:r>
              <a:rPr lang="fr-FR" dirty="0" err="1"/>
              <a:t>Britain</a:t>
            </a:r>
            <a:endParaRPr lang="fr-FR" dirty="0"/>
          </a:p>
          <a:p>
            <a:r>
              <a:rPr lang="fr-FR" dirty="0"/>
              <a:t>Areas of </a:t>
            </a:r>
            <a:r>
              <a:rPr lang="fr-FR" dirty="0" err="1"/>
              <a:t>strength</a:t>
            </a:r>
            <a:r>
              <a:rPr lang="fr-FR" dirty="0"/>
              <a:t>: </a:t>
            </a:r>
            <a:r>
              <a:rPr lang="fr-FR" dirty="0" err="1"/>
              <a:t>eg</a:t>
            </a:r>
            <a:r>
              <a:rPr lang="fr-FR" dirty="0"/>
              <a:t>. Glasgow</a:t>
            </a:r>
          </a:p>
          <a:p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enemy</a:t>
            </a:r>
            <a:r>
              <a:rPr lang="fr-FR" dirty="0"/>
              <a:t>: </a:t>
            </a:r>
            <a:r>
              <a:rPr lang="fr-FR" dirty="0" err="1"/>
              <a:t>Loyalists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Links </a:t>
            </a:r>
            <a:r>
              <a:rPr lang="fr-FR" dirty="0" err="1"/>
              <a:t>with</a:t>
            </a:r>
            <a:r>
              <a:rPr lang="fr-FR" dirty="0"/>
              <a:t> British far right</a:t>
            </a:r>
          </a:p>
          <a:p>
            <a:pPr>
              <a:buFontTx/>
              <a:buChar char="-"/>
            </a:pPr>
            <a:r>
              <a:rPr lang="fr-FR" dirty="0"/>
              <a:t>Hostile to </a:t>
            </a:r>
            <a:r>
              <a:rPr lang="fr-FR" dirty="0" err="1"/>
              <a:t>Republicanism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Security at meetings about </a:t>
            </a:r>
            <a:r>
              <a:rPr lang="fr-FR" dirty="0" err="1"/>
              <a:t>Northern</a:t>
            </a:r>
            <a:r>
              <a:rPr lang="fr-FR" dirty="0"/>
              <a:t> Ireland </a:t>
            </a:r>
          </a:p>
          <a:p>
            <a:r>
              <a:rPr lang="fr-FR" dirty="0"/>
              <a:t>Support of sections of Glasgow Celtic fans and hooligans</a:t>
            </a:r>
          </a:p>
          <a:p>
            <a:r>
              <a:rPr lang="fr-FR" dirty="0" err="1"/>
              <a:t>Hostility</a:t>
            </a:r>
            <a:r>
              <a:rPr lang="fr-FR" dirty="0"/>
              <a:t> of Glasgow Rangers fans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A95E5C-D50B-49EB-B7B5-EA985A4E4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809944"/>
            <a:ext cx="1800225" cy="2543175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E6BC0099-6B1B-4D51-83E5-8E8B8E90B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39049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3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4BAF82-DF29-48E7-A264-CA943D69D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760"/>
            <a:ext cx="10515600" cy="555720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AFA</a:t>
            </a:r>
          </a:p>
          <a:p>
            <a:endParaRPr lang="fr-FR" dirty="0"/>
          </a:p>
          <a:p>
            <a:r>
              <a:rPr lang="fr-FR" dirty="0"/>
              <a:t>British organisation</a:t>
            </a:r>
          </a:p>
          <a:p>
            <a:r>
              <a:rPr lang="fr-FR" dirty="0"/>
              <a:t>But national </a:t>
            </a:r>
            <a:r>
              <a:rPr lang="fr-FR" dirty="0" err="1"/>
              <a:t>differences</a:t>
            </a:r>
            <a:endParaRPr lang="fr-FR" dirty="0"/>
          </a:p>
          <a:p>
            <a:r>
              <a:rPr lang="fr-FR" dirty="0" err="1"/>
              <a:t>England</a:t>
            </a:r>
            <a:r>
              <a:rPr lang="fr-FR" dirty="0"/>
              <a:t> / Scotland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F94B89-874B-4F2A-9AE3-9C256C229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37" y="1605597"/>
            <a:ext cx="2905443" cy="290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60A355-DC45-47AC-B470-280E92B5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fr-FR" dirty="0" err="1"/>
              <a:t>Activists</a:t>
            </a:r>
            <a:r>
              <a:rPr lang="fr-FR" dirty="0"/>
              <a:t>, </a:t>
            </a:r>
            <a:r>
              <a:rPr lang="fr-FR" dirty="0" err="1"/>
              <a:t>ie</a:t>
            </a:r>
            <a:r>
              <a:rPr lang="fr-FR" dirty="0"/>
              <a:t>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sustained</a:t>
            </a:r>
            <a:r>
              <a:rPr lang="fr-FR" dirty="0"/>
              <a:t> </a:t>
            </a:r>
            <a:r>
              <a:rPr lang="fr-FR" dirty="0" err="1"/>
              <a:t>commitment</a:t>
            </a:r>
            <a:endParaRPr lang="fr-FR" dirty="0"/>
          </a:p>
          <a:p>
            <a:r>
              <a:rPr lang="fr-FR" dirty="0"/>
              <a:t>Small groups, not </a:t>
            </a:r>
            <a:r>
              <a:rPr lang="fr-FR" dirty="0" err="1"/>
              <a:t>necessarily</a:t>
            </a:r>
            <a:r>
              <a:rPr lang="fr-FR" dirty="0"/>
              <a:t> </a:t>
            </a:r>
            <a:r>
              <a:rPr lang="fr-FR" dirty="0" err="1"/>
              <a:t>representative</a:t>
            </a:r>
            <a:endParaRPr lang="fr-FR" dirty="0"/>
          </a:p>
          <a:p>
            <a:r>
              <a:rPr lang="fr-FR" dirty="0" err="1"/>
              <a:t>Particular</a:t>
            </a:r>
            <a:r>
              <a:rPr lang="fr-FR" dirty="0"/>
              <a:t> </a:t>
            </a:r>
            <a:r>
              <a:rPr lang="fr-FR" dirty="0" err="1"/>
              <a:t>demographic</a:t>
            </a:r>
            <a:r>
              <a:rPr lang="fr-FR" dirty="0"/>
              <a:t>: men, </a:t>
            </a:r>
            <a:r>
              <a:rPr lang="fr-FR" dirty="0" err="1"/>
              <a:t>predominantly</a:t>
            </a:r>
            <a:r>
              <a:rPr lang="fr-FR" dirty="0"/>
              <a:t> </a:t>
            </a:r>
            <a:r>
              <a:rPr lang="fr-FR" dirty="0" err="1"/>
              <a:t>youngish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Neither</a:t>
            </a:r>
            <a:r>
              <a:rPr lang="fr-FR" dirty="0"/>
              <a:t> </a:t>
            </a:r>
            <a:r>
              <a:rPr lang="fr-FR" dirty="0" err="1"/>
              <a:t>condone</a:t>
            </a:r>
            <a:r>
              <a:rPr lang="fr-FR" dirty="0"/>
              <a:t> </a:t>
            </a:r>
            <a:r>
              <a:rPr lang="fr-FR" dirty="0" err="1"/>
              <a:t>nor</a:t>
            </a:r>
            <a:r>
              <a:rPr lang="fr-FR" dirty="0"/>
              <a:t> </a:t>
            </a:r>
            <a:r>
              <a:rPr lang="fr-FR" dirty="0" err="1"/>
              <a:t>condemn</a:t>
            </a:r>
            <a:endParaRPr lang="fr-FR" dirty="0"/>
          </a:p>
          <a:p>
            <a:r>
              <a:rPr lang="fr-FR" dirty="0"/>
              <a:t>Not examine </a:t>
            </a:r>
            <a:r>
              <a:rPr lang="fr-FR" dirty="0" err="1"/>
              <a:t>success</a:t>
            </a:r>
            <a:r>
              <a:rPr lang="fr-FR" dirty="0"/>
              <a:t> / </a:t>
            </a:r>
            <a:r>
              <a:rPr lang="fr-FR" dirty="0" err="1"/>
              <a:t>failure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Not a </a:t>
            </a:r>
            <a:r>
              <a:rPr lang="fr-FR" dirty="0" err="1"/>
              <a:t>history</a:t>
            </a:r>
            <a:r>
              <a:rPr lang="fr-FR" dirty="0"/>
              <a:t> of anti-</a:t>
            </a:r>
            <a:r>
              <a:rPr lang="fr-FR" dirty="0" err="1"/>
              <a:t>fascism</a:t>
            </a:r>
            <a:r>
              <a:rPr lang="fr-FR" dirty="0"/>
              <a:t>, but background information </a:t>
            </a:r>
            <a:r>
              <a:rPr lang="fr-FR" dirty="0" err="1"/>
              <a:t>needed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641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0DACFF-3B4A-455C-B2C3-BA4A3DED3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080"/>
            <a:ext cx="10515600" cy="5028883"/>
          </a:xfrm>
        </p:spPr>
        <p:txBody>
          <a:bodyPr/>
          <a:lstStyle/>
          <a:p>
            <a:r>
              <a:rPr lang="fr-FR" dirty="0"/>
              <a:t>AFA Ireland</a:t>
            </a:r>
          </a:p>
          <a:p>
            <a:endParaRPr lang="fr-FR" dirty="0"/>
          </a:p>
          <a:p>
            <a:r>
              <a:rPr lang="fr-FR" dirty="0" err="1"/>
              <a:t>Different</a:t>
            </a:r>
            <a:r>
              <a:rPr lang="fr-FR" dirty="0"/>
              <a:t> issues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Specifically</a:t>
            </a:r>
            <a:r>
              <a:rPr lang="fr-FR" dirty="0"/>
              <a:t> Irish </a:t>
            </a:r>
            <a:r>
              <a:rPr lang="fr-FR" dirty="0" err="1"/>
              <a:t>imagery</a:t>
            </a:r>
            <a:r>
              <a:rPr lang="fr-FR" dirty="0"/>
              <a:t>:</a:t>
            </a:r>
          </a:p>
          <a:p>
            <a:r>
              <a:rPr lang="fr-FR" dirty="0" err="1"/>
              <a:t>Starry</a:t>
            </a:r>
            <a:r>
              <a:rPr lang="fr-FR" dirty="0"/>
              <a:t> </a:t>
            </a:r>
            <a:r>
              <a:rPr lang="fr-FR" dirty="0" err="1"/>
              <a:t>plough</a:t>
            </a:r>
            <a:r>
              <a:rPr lang="fr-FR" dirty="0"/>
              <a:t> </a:t>
            </a:r>
          </a:p>
          <a:p>
            <a:r>
              <a:rPr lang="fr-FR" dirty="0" err="1"/>
              <a:t>Easter</a:t>
            </a:r>
            <a:r>
              <a:rPr lang="fr-FR" dirty="0"/>
              <a:t> </a:t>
            </a:r>
            <a:r>
              <a:rPr lang="fr-FR" dirty="0" err="1"/>
              <a:t>lily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375AB-E869-4E76-836A-6BA07D83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12" y="1686560"/>
            <a:ext cx="6752492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12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59A1D-690E-41A5-99EC-DE6620263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08563"/>
          </a:xfrm>
        </p:spPr>
        <p:txBody>
          <a:bodyPr/>
          <a:lstStyle/>
          <a:p>
            <a:r>
              <a:rPr lang="fr-FR" dirty="0" err="1"/>
              <a:t>Shamrock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 err="1"/>
              <a:t>Tricolour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0095480-A65B-49D9-BE15-3454574F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16" y="681037"/>
            <a:ext cx="2487931" cy="24331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566336-4EC3-4113-B5C6-B18FF857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56" y="3743833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83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3EEDD4-8996-4184-ADAA-19FDB284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343843"/>
          </a:xfrm>
        </p:spPr>
        <p:txBody>
          <a:bodyPr/>
          <a:lstStyle/>
          <a:p>
            <a:r>
              <a:rPr lang="fr-FR" dirty="0" err="1"/>
              <a:t>Imagery</a:t>
            </a:r>
            <a:r>
              <a:rPr lang="fr-FR" dirty="0"/>
              <a:t> =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AFA GB and AFA I</a:t>
            </a:r>
          </a:p>
          <a:p>
            <a:r>
              <a:rPr lang="fr-FR" dirty="0"/>
              <a:t>AFA GB opposition to British </a:t>
            </a:r>
            <a:r>
              <a:rPr lang="fr-FR" dirty="0" err="1"/>
              <a:t>nationalism</a:t>
            </a:r>
            <a:endParaRPr lang="fr-FR" dirty="0"/>
          </a:p>
          <a:p>
            <a:r>
              <a:rPr lang="fr-FR" dirty="0"/>
              <a:t>No British </a:t>
            </a:r>
            <a:r>
              <a:rPr lang="fr-FR" dirty="0" err="1"/>
              <a:t>symbols</a:t>
            </a:r>
            <a:endParaRPr lang="fr-FR" dirty="0"/>
          </a:p>
          <a:p>
            <a:r>
              <a:rPr lang="fr-FR" dirty="0" err="1"/>
              <a:t>Paradoxically</a:t>
            </a:r>
            <a:r>
              <a:rPr lang="fr-FR" dirty="0"/>
              <a:t>,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linked</a:t>
            </a:r>
            <a:r>
              <a:rPr lang="fr-FR" dirty="0"/>
              <a:t> to </a:t>
            </a:r>
            <a:r>
              <a:rPr lang="fr-FR" dirty="0" err="1"/>
              <a:t>ideological</a:t>
            </a:r>
            <a:r>
              <a:rPr lang="fr-FR" dirty="0"/>
              <a:t> </a:t>
            </a:r>
            <a:r>
              <a:rPr lang="fr-FR" dirty="0" err="1"/>
              <a:t>similarity</a:t>
            </a:r>
            <a:endParaRPr lang="fr-FR" dirty="0"/>
          </a:p>
          <a:p>
            <a:r>
              <a:rPr lang="fr-FR" dirty="0" err="1"/>
              <a:t>Commitment</a:t>
            </a:r>
            <a:r>
              <a:rPr lang="fr-FR" dirty="0"/>
              <a:t> to Irish </a:t>
            </a:r>
            <a:r>
              <a:rPr lang="fr-FR" dirty="0" err="1"/>
              <a:t>republicanism</a:t>
            </a:r>
            <a:endParaRPr lang="fr-FR" dirty="0"/>
          </a:p>
          <a:p>
            <a:r>
              <a:rPr lang="fr-FR" dirty="0" err="1"/>
              <a:t>Solidarity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Northern</a:t>
            </a:r>
            <a:r>
              <a:rPr lang="fr-FR" dirty="0"/>
              <a:t> Irish </a:t>
            </a:r>
            <a:r>
              <a:rPr lang="fr-FR" dirty="0" err="1"/>
              <a:t>republicans</a:t>
            </a:r>
            <a:endParaRPr lang="fr-FR" dirty="0"/>
          </a:p>
          <a:p>
            <a:r>
              <a:rPr lang="fr-FR" dirty="0"/>
              <a:t>Aim of </a:t>
            </a:r>
            <a:r>
              <a:rPr lang="fr-FR" dirty="0" err="1"/>
              <a:t>reunification</a:t>
            </a:r>
            <a:r>
              <a:rPr lang="fr-FR" dirty="0"/>
              <a:t> of Ireland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812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74028F-2714-4576-B249-D6B56A3D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6268720"/>
          </a:xfrm>
        </p:spPr>
        <p:txBody>
          <a:bodyPr>
            <a:normAutofit/>
          </a:bodyPr>
          <a:lstStyle/>
          <a:p>
            <a:r>
              <a:rPr lang="fr-FR" dirty="0" err="1"/>
              <a:t>Northern</a:t>
            </a:r>
            <a:r>
              <a:rPr lang="fr-FR" dirty="0"/>
              <a:t> Ireland</a:t>
            </a:r>
          </a:p>
          <a:p>
            <a:endParaRPr lang="fr-FR" dirty="0"/>
          </a:p>
          <a:p>
            <a:r>
              <a:rPr lang="fr-FR" dirty="0"/>
              <a:t>ANL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No </a:t>
            </a:r>
            <a:r>
              <a:rPr lang="fr-FR" dirty="0" err="1"/>
              <a:t>organised</a:t>
            </a:r>
            <a:r>
              <a:rPr lang="fr-FR" dirty="0"/>
              <a:t> </a:t>
            </a:r>
            <a:r>
              <a:rPr lang="fr-FR" dirty="0" err="1"/>
              <a:t>presence</a:t>
            </a:r>
            <a:r>
              <a:rPr lang="fr-FR" dirty="0"/>
              <a:t> of GB ANL, but </a:t>
            </a:r>
            <a:r>
              <a:rPr lang="fr-FR" dirty="0" err="1"/>
              <a:t>small</a:t>
            </a:r>
            <a:r>
              <a:rPr lang="fr-FR" dirty="0"/>
              <a:t> RAR group in Belfast</a:t>
            </a:r>
          </a:p>
          <a:p>
            <a:pPr marL="0" indent="0">
              <a:buNone/>
            </a:pPr>
            <a:r>
              <a:rPr lang="fr-FR" dirty="0"/>
              <a:t>- RAR tours in 1979 (‘Rock Against </a:t>
            </a:r>
            <a:r>
              <a:rPr lang="fr-FR" dirty="0" err="1"/>
              <a:t>Repression</a:t>
            </a:r>
            <a:r>
              <a:rPr lang="fr-FR" dirty="0"/>
              <a:t>’) and 1980 (‘Rock The Block’)</a:t>
            </a:r>
          </a:p>
          <a:p>
            <a:pPr marL="0" indent="0">
              <a:buNone/>
            </a:pPr>
            <a:r>
              <a:rPr lang="fr-FR" dirty="0"/>
              <a:t>- Concerts = non-</a:t>
            </a:r>
            <a:r>
              <a:rPr lang="fr-FR" dirty="0" err="1"/>
              <a:t>sectarian</a:t>
            </a:r>
            <a:r>
              <a:rPr lang="fr-FR" dirty="0"/>
              <a:t> and open to all</a:t>
            </a:r>
          </a:p>
          <a:p>
            <a:pPr marL="0" indent="0">
              <a:buNone/>
            </a:pPr>
            <a:r>
              <a:rPr lang="fr-FR" dirty="0"/>
              <a:t>- But </a:t>
            </a:r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 err="1"/>
              <a:t>Held</a:t>
            </a:r>
            <a:r>
              <a:rPr lang="fr-FR" dirty="0"/>
              <a:t> in </a:t>
            </a:r>
            <a:r>
              <a:rPr lang="fr-FR" dirty="0" err="1"/>
              <a:t>nationalist</a:t>
            </a:r>
            <a:r>
              <a:rPr lang="fr-FR" dirty="0"/>
              <a:t>/</a:t>
            </a:r>
            <a:r>
              <a:rPr lang="fr-FR" dirty="0" err="1"/>
              <a:t>republican</a:t>
            </a:r>
            <a:r>
              <a:rPr lang="fr-FR" dirty="0"/>
              <a:t> areas and pro-</a:t>
            </a:r>
            <a:r>
              <a:rPr lang="fr-FR" dirty="0" err="1"/>
              <a:t>nationalist</a:t>
            </a:r>
            <a:r>
              <a:rPr lang="fr-FR" dirty="0"/>
              <a:t>/</a:t>
            </a:r>
            <a:r>
              <a:rPr lang="fr-FR" dirty="0" err="1"/>
              <a:t>republican</a:t>
            </a:r>
            <a:r>
              <a:rPr lang="fr-FR" dirty="0"/>
              <a:t> </a:t>
            </a:r>
            <a:r>
              <a:rPr lang="fr-FR" dirty="0" err="1"/>
              <a:t>themes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- Republican sympathies/</a:t>
            </a:r>
            <a:r>
              <a:rPr lang="fr-FR" dirty="0" err="1"/>
              <a:t>hostility</a:t>
            </a:r>
            <a:r>
              <a:rPr lang="fr-FR" dirty="0"/>
              <a:t> to </a:t>
            </a:r>
            <a:r>
              <a:rPr lang="fr-FR" dirty="0" err="1"/>
              <a:t>loyalists</a:t>
            </a:r>
            <a:r>
              <a:rPr lang="fr-FR" dirty="0"/>
              <a:t> + Jerry Fitzpatrick = Sinn Féin </a:t>
            </a:r>
            <a:r>
              <a:rPr lang="fr-FR" dirty="0" err="1"/>
              <a:t>activist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131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677593-BD01-47E2-A588-51180285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/>
          <a:lstStyle/>
          <a:p>
            <a:r>
              <a:rPr lang="fr-FR" dirty="0"/>
              <a:t>AFA</a:t>
            </a:r>
          </a:p>
          <a:p>
            <a:endParaRPr lang="fr-FR" dirty="0"/>
          </a:p>
          <a:p>
            <a:r>
              <a:rPr lang="fr-FR" dirty="0"/>
              <a:t>AFA GB = no </a:t>
            </a:r>
            <a:r>
              <a:rPr lang="fr-FR" dirty="0" err="1"/>
              <a:t>organised</a:t>
            </a:r>
            <a:r>
              <a:rPr lang="fr-FR" dirty="0"/>
              <a:t> </a:t>
            </a:r>
            <a:r>
              <a:rPr lang="fr-FR" dirty="0" err="1"/>
              <a:t>presence</a:t>
            </a:r>
            <a:endParaRPr lang="fr-FR" dirty="0"/>
          </a:p>
          <a:p>
            <a:r>
              <a:rPr lang="fr-FR" dirty="0"/>
              <a:t>AFA I = sent </a:t>
            </a:r>
            <a:r>
              <a:rPr lang="fr-FR" dirty="0" err="1"/>
              <a:t>members</a:t>
            </a:r>
            <a:r>
              <a:rPr lang="fr-FR" dirty="0"/>
              <a:t> to </a:t>
            </a:r>
            <a:r>
              <a:rPr lang="fr-FR" dirty="0" err="1"/>
              <a:t>demonstrations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046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260C6B-070B-4B21-B286-B540C8B82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r>
              <a:rPr lang="fr-FR" dirty="0" err="1"/>
              <a:t>Today</a:t>
            </a:r>
            <a:endParaRPr lang="fr-FR" dirty="0"/>
          </a:p>
          <a:p>
            <a:endParaRPr lang="fr-FR" dirty="0"/>
          </a:p>
          <a:p>
            <a:r>
              <a:rPr lang="fr-FR" dirty="0"/>
              <a:t>Belfast Anti-</a:t>
            </a:r>
            <a:r>
              <a:rPr lang="fr-FR" dirty="0" err="1"/>
              <a:t>Fascists</a:t>
            </a:r>
            <a:r>
              <a:rPr lang="fr-FR" dirty="0"/>
              <a:t>: Anti-</a:t>
            </a:r>
            <a:r>
              <a:rPr lang="fr-FR" dirty="0" err="1"/>
              <a:t>Fascist</a:t>
            </a:r>
            <a:r>
              <a:rPr lang="fr-FR" dirty="0"/>
              <a:t> Network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Derry Anti-</a:t>
            </a:r>
            <a:r>
              <a:rPr lang="fr-FR" dirty="0" err="1"/>
              <a:t>Fascist</a:t>
            </a:r>
            <a:r>
              <a:rPr lang="fr-FR" dirty="0"/>
              <a:t> Action: AFA Ireland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61CE84-C78F-4BC1-B3F2-1DC332614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75" y="944880"/>
            <a:ext cx="2152650" cy="2124075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7B0BC0-D334-4772-B6D2-149E2DB80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1" y="3789046"/>
            <a:ext cx="3555999" cy="23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26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AF7FC8-759A-4F40-A44D-F7A63F047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080"/>
            <a:ext cx="10515600" cy="5028883"/>
          </a:xfrm>
        </p:spPr>
        <p:txBody>
          <a:bodyPr/>
          <a:lstStyle/>
          <a:p>
            <a:r>
              <a:rPr lang="fr-FR" dirty="0"/>
              <a:t>Limited </a:t>
            </a:r>
            <a:r>
              <a:rPr lang="fr-FR" dirty="0" err="1"/>
              <a:t>activities</a:t>
            </a:r>
            <a:endParaRPr lang="fr-FR" dirty="0"/>
          </a:p>
          <a:p>
            <a:r>
              <a:rPr lang="fr-FR" dirty="0"/>
              <a:t>Far right / </a:t>
            </a:r>
            <a:r>
              <a:rPr lang="fr-FR" dirty="0" err="1"/>
              <a:t>Loyalist</a:t>
            </a:r>
            <a:r>
              <a:rPr lang="fr-FR" dirty="0"/>
              <a:t> </a:t>
            </a:r>
            <a:r>
              <a:rPr lang="fr-FR" dirty="0" err="1"/>
              <a:t>paramilitaries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- direct action = </a:t>
            </a:r>
            <a:r>
              <a:rPr lang="fr-FR" dirty="0" err="1"/>
              <a:t>dangerous</a:t>
            </a:r>
            <a:r>
              <a:rPr lang="fr-FR" dirty="0"/>
              <a:t> </a:t>
            </a:r>
          </a:p>
          <a:p>
            <a:r>
              <a:rPr lang="fr-FR" dirty="0"/>
              <a:t>Danger of cross-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conflict</a:t>
            </a:r>
            <a:r>
              <a:rPr lang="fr-FR" dirty="0"/>
              <a:t> </a:t>
            </a:r>
          </a:p>
          <a:p>
            <a:pPr>
              <a:buFontTx/>
              <a:buChar char="-"/>
            </a:pPr>
            <a:r>
              <a:rPr lang="fr-FR" dirty="0"/>
              <a:t>if intervention in certain areas </a:t>
            </a:r>
          </a:p>
          <a:p>
            <a:r>
              <a:rPr lang="fr-FR" dirty="0"/>
              <a:t>Anti-</a:t>
            </a:r>
            <a:r>
              <a:rPr lang="fr-FR" dirty="0" err="1"/>
              <a:t>fascism</a:t>
            </a:r>
            <a:r>
              <a:rPr lang="fr-FR" dirty="0"/>
              <a:t>:</a:t>
            </a:r>
          </a:p>
          <a:p>
            <a:pPr>
              <a:buFontTx/>
              <a:buChar char="-"/>
            </a:pP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supporters of </a:t>
            </a:r>
            <a:r>
              <a:rPr lang="fr-FR" dirty="0" err="1"/>
              <a:t>united</a:t>
            </a:r>
            <a:r>
              <a:rPr lang="fr-FR" dirty="0"/>
              <a:t> Ireland</a:t>
            </a:r>
          </a:p>
          <a:p>
            <a:pPr>
              <a:buFontTx/>
              <a:buChar char="-"/>
            </a:pPr>
            <a:r>
              <a:rPr lang="fr-FR" dirty="0" err="1"/>
              <a:t>tricolour</a:t>
            </a:r>
            <a:r>
              <a:rPr lang="fr-FR" dirty="0"/>
              <a:t> anti-</a:t>
            </a:r>
            <a:r>
              <a:rPr lang="fr-FR" dirty="0" err="1"/>
              <a:t>fascist</a:t>
            </a:r>
            <a:r>
              <a:rPr lang="fr-FR" dirty="0"/>
              <a:t> flag at </a:t>
            </a:r>
            <a:r>
              <a:rPr lang="fr-FR" dirty="0" err="1"/>
              <a:t>demonstration</a:t>
            </a:r>
            <a:r>
              <a:rPr lang="fr-FR" dirty="0"/>
              <a:t> in Belfast </a:t>
            </a:r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EEBB43-7D44-4CA7-BCC3-BB5336E09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9" y="1046480"/>
            <a:ext cx="478358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7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5C396-8F99-410E-BE37-7B6D3643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09B61-92DE-45CF-A971-3AE11E127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968875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History</a:t>
            </a:r>
            <a:r>
              <a:rPr lang="fr-FR" dirty="0"/>
              <a:t> of anti-</a:t>
            </a:r>
            <a:r>
              <a:rPr lang="fr-FR" dirty="0" err="1"/>
              <a:t>fascism</a:t>
            </a:r>
            <a:r>
              <a:rPr lang="fr-FR" dirty="0"/>
              <a:t> </a:t>
            </a:r>
            <a:r>
              <a:rPr lang="fr-FR" dirty="0" err="1"/>
              <a:t>throughout</a:t>
            </a:r>
            <a:r>
              <a:rPr lang="fr-FR" dirty="0"/>
              <a:t> British and Irish Isles</a:t>
            </a:r>
          </a:p>
          <a:p>
            <a:r>
              <a:rPr lang="fr-FR" dirty="0"/>
              <a:t>Organisations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names</a:t>
            </a:r>
            <a:r>
              <a:rPr lang="fr-FR" dirty="0"/>
              <a:t> </a:t>
            </a:r>
          </a:p>
          <a:p>
            <a:r>
              <a:rPr lang="fr-FR" dirty="0" err="1"/>
              <a:t>Created</a:t>
            </a:r>
            <a:r>
              <a:rPr lang="fr-FR" dirty="0"/>
              <a:t> in GB, </a:t>
            </a:r>
            <a:r>
              <a:rPr lang="fr-FR" dirty="0" err="1"/>
              <a:t>then</a:t>
            </a:r>
            <a:r>
              <a:rPr lang="fr-FR" dirty="0"/>
              <a:t> Ireland</a:t>
            </a:r>
          </a:p>
          <a:p>
            <a:r>
              <a:rPr lang="fr-FR" dirty="0"/>
              <a:t>Not </a:t>
            </a:r>
            <a:r>
              <a:rPr lang="fr-FR" dirty="0" err="1"/>
              <a:t>simply</a:t>
            </a:r>
            <a:r>
              <a:rPr lang="fr-FR" dirty="0"/>
              <a:t> imitation: more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phenomena</a:t>
            </a:r>
            <a:r>
              <a:rPr lang="fr-FR" dirty="0"/>
              <a:t> at </a:t>
            </a:r>
            <a:r>
              <a:rPr lang="fr-FR" dirty="0" err="1"/>
              <a:t>play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transnational networks of </a:t>
            </a:r>
            <a:r>
              <a:rPr lang="fr-FR" dirty="0" err="1"/>
              <a:t>activists</a:t>
            </a:r>
            <a:r>
              <a:rPr lang="fr-FR" dirty="0"/>
              <a:t> </a:t>
            </a:r>
          </a:p>
          <a:p>
            <a:pPr>
              <a:buFontTx/>
              <a:buChar char="-"/>
            </a:pPr>
            <a:r>
              <a:rPr lang="fr-FR" dirty="0" err="1"/>
              <a:t>ideological</a:t>
            </a:r>
            <a:r>
              <a:rPr lang="fr-FR" dirty="0"/>
              <a:t> </a:t>
            </a:r>
            <a:r>
              <a:rPr lang="fr-FR" dirty="0" err="1"/>
              <a:t>affinity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immigration / </a:t>
            </a:r>
            <a:r>
              <a:rPr lang="fr-FR" dirty="0" err="1"/>
              <a:t>personal</a:t>
            </a:r>
            <a:r>
              <a:rPr lang="fr-FR" dirty="0"/>
              <a:t> connections </a:t>
            </a:r>
            <a:r>
              <a:rPr lang="fr-FR" dirty="0" err="1"/>
              <a:t>between</a:t>
            </a:r>
            <a:r>
              <a:rPr lang="fr-FR" dirty="0"/>
              <a:t> Ireland and </a:t>
            </a:r>
            <a:r>
              <a:rPr lang="fr-FR" dirty="0" err="1"/>
              <a:t>Britain</a:t>
            </a:r>
            <a:r>
              <a:rPr lang="fr-FR" dirty="0"/>
              <a:t> </a:t>
            </a:r>
          </a:p>
          <a:p>
            <a:pPr>
              <a:buFontTx/>
              <a:buChar char="-"/>
            </a:pPr>
            <a:r>
              <a:rPr lang="fr-FR" dirty="0"/>
              <a:t>circulation of </a:t>
            </a:r>
            <a:r>
              <a:rPr lang="fr-FR" dirty="0" err="1"/>
              <a:t>ideas</a:t>
            </a:r>
            <a:r>
              <a:rPr lang="fr-FR" dirty="0"/>
              <a:t> and </a:t>
            </a:r>
            <a:r>
              <a:rPr lang="fr-FR" dirty="0" err="1"/>
              <a:t>experience</a:t>
            </a:r>
            <a:r>
              <a:rPr lang="fr-FR" dirty="0"/>
              <a:t>  </a:t>
            </a:r>
          </a:p>
          <a:p>
            <a:r>
              <a:rPr lang="fr-FR" dirty="0"/>
              <a:t>But </a:t>
            </a:r>
            <a:r>
              <a:rPr lang="fr-FR" dirty="0" err="1"/>
              <a:t>behind</a:t>
            </a:r>
            <a:r>
              <a:rPr lang="fr-FR" dirty="0"/>
              <a:t> </a:t>
            </a:r>
            <a:r>
              <a:rPr lang="fr-FR" dirty="0" err="1"/>
              <a:t>similarities</a:t>
            </a:r>
            <a:r>
              <a:rPr lang="fr-FR" dirty="0"/>
              <a:t> </a:t>
            </a:r>
          </a:p>
          <a:p>
            <a:pPr>
              <a:buFontTx/>
              <a:buChar char="-"/>
            </a:pPr>
            <a:r>
              <a:rPr lang="fr-FR" dirty="0" err="1"/>
              <a:t>differences</a:t>
            </a:r>
            <a:r>
              <a:rPr lang="fr-FR" dirty="0"/>
              <a:t> in </a:t>
            </a:r>
            <a:r>
              <a:rPr lang="fr-FR" dirty="0" err="1"/>
              <a:t>membership</a:t>
            </a:r>
            <a:r>
              <a:rPr lang="fr-FR" dirty="0"/>
              <a:t>, alliances, </a:t>
            </a:r>
            <a:r>
              <a:rPr lang="fr-FR" dirty="0" err="1"/>
              <a:t>opponents</a:t>
            </a:r>
            <a:r>
              <a:rPr lang="fr-FR" dirty="0"/>
              <a:t> </a:t>
            </a:r>
          </a:p>
          <a:p>
            <a:pPr>
              <a:buFontTx/>
              <a:buChar char="-"/>
            </a:pPr>
            <a:r>
              <a:rPr lang="fr-FR" dirty="0"/>
              <a:t>not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GB and Ireland,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GB</a:t>
            </a:r>
          </a:p>
          <a:p>
            <a:pPr>
              <a:buFontTx/>
              <a:buChar char="-"/>
            </a:pPr>
            <a:r>
              <a:rPr lang="fr-FR" dirty="0"/>
              <a:t>due to </a:t>
            </a:r>
            <a:r>
              <a:rPr lang="fr-FR" dirty="0" err="1"/>
              <a:t>political</a:t>
            </a:r>
            <a:r>
              <a:rPr lang="fr-FR" dirty="0"/>
              <a:t>, social and cultural </a:t>
            </a:r>
            <a:r>
              <a:rPr lang="fr-FR" dirty="0" err="1"/>
              <a:t>contexts</a:t>
            </a:r>
            <a:r>
              <a:rPr lang="fr-FR" dirty="0"/>
              <a:t> and histories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85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3E406-5961-489D-B3EB-24AC225C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‘Battle of Cable Street’, 4 </a:t>
            </a:r>
            <a:r>
              <a:rPr lang="fr-FR" sz="2800" dirty="0" err="1">
                <a:latin typeface="+mn-lt"/>
              </a:rPr>
              <a:t>October</a:t>
            </a:r>
            <a:r>
              <a:rPr lang="fr-FR" sz="2800" dirty="0">
                <a:latin typeface="+mn-lt"/>
              </a:rPr>
              <a:t> 1936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CCE3BF8-B4B1-4A2A-9F47-BAD88DF70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7" y="2391251"/>
            <a:ext cx="4515421" cy="3338989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B207003-6241-473F-9E3D-6E5925B62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42" y="2391250"/>
            <a:ext cx="4573719" cy="33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1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D2CC3-1EEF-4353-96D4-A46D9AB2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43 Group (1946)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93EA9C6-11E5-44E2-939A-78C004D83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961356"/>
            <a:ext cx="5547838" cy="3067844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FC0F89-E16B-42C1-9BC0-9214C89D7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95" y="1690688"/>
            <a:ext cx="4205546" cy="3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1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26C08-F955-4A1D-9F2B-489CC8FB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62 Group (1962)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2A591F-8A69-4D63-ADD9-EB7802932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" y="1850070"/>
            <a:ext cx="4502020" cy="337217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A1060B-AA4B-476F-9D9B-925FA6A93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29" y="1850070"/>
            <a:ext cx="5321805" cy="33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6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BA08A-4D0D-4B48-B3AD-7C66C691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latin typeface="+mn-lt"/>
              </a:rPr>
              <a:t>Republican </a:t>
            </a:r>
            <a:r>
              <a:rPr lang="fr-FR" sz="2800" dirty="0" err="1">
                <a:latin typeface="+mn-lt"/>
              </a:rPr>
              <a:t>Congress</a:t>
            </a:r>
            <a:r>
              <a:rPr lang="fr-FR" sz="2800" dirty="0">
                <a:latin typeface="+mn-lt"/>
              </a:rPr>
              <a:t> (1934)</a:t>
            </a:r>
            <a:r>
              <a:rPr lang="fr-FR" dirty="0"/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8A67B83-5475-46D3-8B0F-18CFE323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4" y="2200275"/>
            <a:ext cx="3394271" cy="2455704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9D1881-4CE3-4827-B05A-8243C224C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007" y="2200275"/>
            <a:ext cx="1857375" cy="24574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BB199B-D4C6-4DDE-974B-9FDEDF87C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1257"/>
            <a:ext cx="3768266" cy="19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2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B7AD6-8F3F-417D-9CD5-75A8D95E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Oswald </a:t>
            </a:r>
            <a:r>
              <a:rPr lang="fr-FR" sz="2800" dirty="0" err="1">
                <a:latin typeface="+mn-lt"/>
              </a:rPr>
              <a:t>Mosley’s</a:t>
            </a:r>
            <a:r>
              <a:rPr lang="fr-FR" sz="2800" dirty="0">
                <a:latin typeface="+mn-lt"/>
              </a:rPr>
              <a:t> </a:t>
            </a:r>
            <a:r>
              <a:rPr lang="fr-FR" sz="2800" dirty="0" err="1">
                <a:latin typeface="+mn-lt"/>
              </a:rPr>
              <a:t>residence</a:t>
            </a:r>
            <a:r>
              <a:rPr lang="fr-FR" sz="2800" dirty="0">
                <a:latin typeface="+mn-lt"/>
              </a:rPr>
              <a:t> in Ireland </a:t>
            </a:r>
            <a:r>
              <a:rPr lang="fr-FR" sz="2800" dirty="0" err="1">
                <a:latin typeface="+mn-lt"/>
              </a:rPr>
              <a:t>burned</a:t>
            </a:r>
            <a:r>
              <a:rPr lang="fr-FR" sz="2800" dirty="0">
                <a:latin typeface="+mn-lt"/>
              </a:rPr>
              <a:t> down (1954)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2348D9-9627-4550-BEBF-1603D52F7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04" y="2402100"/>
            <a:ext cx="5150312" cy="3235040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7B43BE2-936A-4287-8BA7-E437F3582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2" y="2613802"/>
            <a:ext cx="4549066" cy="25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61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29076</TotalTime>
  <Words>1429</Words>
  <Application>Microsoft Office PowerPoint</Application>
  <PresentationFormat>Grand écran</PresentationFormat>
  <Paragraphs>295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Thème Office</vt:lpstr>
      <vt:lpstr>     Anti-fascism in the British and Irish Isles: National Variations in Opposition to the Far Right</vt:lpstr>
      <vt:lpstr>Introduction </vt:lpstr>
      <vt:lpstr>Présentation PowerPoint</vt:lpstr>
      <vt:lpstr>Présentation PowerPoint</vt:lpstr>
      <vt:lpstr>‘Battle of Cable Street’, 4 October 1936</vt:lpstr>
      <vt:lpstr>43 Group (1946)</vt:lpstr>
      <vt:lpstr>62 Group (1962)</vt:lpstr>
      <vt:lpstr>Republican Congress (1934) </vt:lpstr>
      <vt:lpstr>Oswald Mosley’s residence in Ireland burned down (1954)</vt:lpstr>
      <vt:lpstr>Anti-fascism</vt:lpstr>
      <vt:lpstr>Transnational aspects of anti-fascism</vt:lpstr>
      <vt:lpstr>Présentation PowerPoint</vt:lpstr>
      <vt:lpstr>1. Two main anti-fascist organisations </vt:lpstr>
      <vt:lpstr>Présentation PowerPoint</vt:lpstr>
      <vt:lpstr>Présentation PowerPoint</vt:lpstr>
      <vt:lpstr>Scotland and Wales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Scotland and Wales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Origins and members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Anti-fascism in the British and Irish Isles: national variations in opposition to the far right</dc:title>
  <dc:creator>Jeremy Tranmer</dc:creator>
  <cp:lastModifiedBy>Jeremy Tranmer</cp:lastModifiedBy>
  <cp:revision>316</cp:revision>
  <dcterms:created xsi:type="dcterms:W3CDTF">2022-12-17T11:44:24Z</dcterms:created>
  <dcterms:modified xsi:type="dcterms:W3CDTF">2023-03-23T17:46:27Z</dcterms:modified>
</cp:coreProperties>
</file>